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9" r:id="rId8"/>
    <p:sldId id="270" r:id="rId9"/>
    <p:sldId id="271" r:id="rId10"/>
    <p:sldId id="266" r:id="rId11"/>
    <p:sldId id="272"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90" d="100"/>
          <a:sy n="90" d="100"/>
        </p:scale>
        <p:origin x="-804" y="60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696709CB-33C9-4157-80D7-D8CDE39CE27F}" type="datetimeFigureOut">
              <a:rPr lang="en-CA" smtClean="0"/>
              <a:pPr/>
              <a:t>2016-10-12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EA4ED0F-C389-446E-BB33-4B4707BECCFE}" type="slidenum">
              <a:rPr lang="en-CA" smtClean="0"/>
              <a:pPr/>
              <a:t>‹#›</a:t>
            </a:fld>
            <a:endParaRPr lang="en-CA"/>
          </a:p>
        </p:txBody>
      </p:sp>
    </p:spTree>
    <p:extLst>
      <p:ext uri="{BB962C8B-B14F-4D97-AF65-F5344CB8AC3E}">
        <p14:creationId xmlns="" xmlns:p14="http://schemas.microsoft.com/office/powerpoint/2010/main" val="27975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96709CB-33C9-4157-80D7-D8CDE39CE27F}" type="datetimeFigureOut">
              <a:rPr lang="en-CA" smtClean="0"/>
              <a:pPr/>
              <a:t>2016-10-12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EA4ED0F-C389-446E-BB33-4B4707BECCFE}" type="slidenum">
              <a:rPr lang="en-CA" smtClean="0"/>
              <a:pPr/>
              <a:t>‹#›</a:t>
            </a:fld>
            <a:endParaRPr lang="en-CA"/>
          </a:p>
        </p:txBody>
      </p:sp>
    </p:spTree>
    <p:extLst>
      <p:ext uri="{BB962C8B-B14F-4D97-AF65-F5344CB8AC3E}">
        <p14:creationId xmlns="" xmlns:p14="http://schemas.microsoft.com/office/powerpoint/2010/main" val="3835603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96709CB-33C9-4157-80D7-D8CDE39CE27F}" type="datetimeFigureOut">
              <a:rPr lang="en-CA" smtClean="0"/>
              <a:pPr/>
              <a:t>2016-10-12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EA4ED0F-C389-446E-BB33-4B4707BECCFE}" type="slidenum">
              <a:rPr lang="en-CA" smtClean="0"/>
              <a:pPr/>
              <a:t>‹#›</a:t>
            </a:fld>
            <a:endParaRPr lang="en-CA"/>
          </a:p>
        </p:txBody>
      </p:sp>
    </p:spTree>
    <p:extLst>
      <p:ext uri="{BB962C8B-B14F-4D97-AF65-F5344CB8AC3E}">
        <p14:creationId xmlns="" xmlns:p14="http://schemas.microsoft.com/office/powerpoint/2010/main" val="139920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96709CB-33C9-4157-80D7-D8CDE39CE27F}" type="datetimeFigureOut">
              <a:rPr lang="en-CA" smtClean="0"/>
              <a:pPr/>
              <a:t>2016-10-12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EA4ED0F-C389-446E-BB33-4B4707BECCFE}" type="slidenum">
              <a:rPr lang="en-CA" smtClean="0"/>
              <a:pPr/>
              <a:t>‹#›</a:t>
            </a:fld>
            <a:endParaRPr lang="en-CA"/>
          </a:p>
        </p:txBody>
      </p:sp>
    </p:spTree>
    <p:extLst>
      <p:ext uri="{BB962C8B-B14F-4D97-AF65-F5344CB8AC3E}">
        <p14:creationId xmlns="" xmlns:p14="http://schemas.microsoft.com/office/powerpoint/2010/main" val="2093078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6709CB-33C9-4157-80D7-D8CDE39CE27F}" type="datetimeFigureOut">
              <a:rPr lang="en-CA" smtClean="0"/>
              <a:pPr/>
              <a:t>2016-10-12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EA4ED0F-C389-446E-BB33-4B4707BECCFE}" type="slidenum">
              <a:rPr lang="en-CA" smtClean="0"/>
              <a:pPr/>
              <a:t>‹#›</a:t>
            </a:fld>
            <a:endParaRPr lang="en-CA"/>
          </a:p>
        </p:txBody>
      </p:sp>
    </p:spTree>
    <p:extLst>
      <p:ext uri="{BB962C8B-B14F-4D97-AF65-F5344CB8AC3E}">
        <p14:creationId xmlns="" xmlns:p14="http://schemas.microsoft.com/office/powerpoint/2010/main" val="2464996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696709CB-33C9-4157-80D7-D8CDE39CE27F}" type="datetimeFigureOut">
              <a:rPr lang="en-CA" smtClean="0"/>
              <a:pPr/>
              <a:t>2016-10-12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EA4ED0F-C389-446E-BB33-4B4707BECCFE}" type="slidenum">
              <a:rPr lang="en-CA" smtClean="0"/>
              <a:pPr/>
              <a:t>‹#›</a:t>
            </a:fld>
            <a:endParaRPr lang="en-CA"/>
          </a:p>
        </p:txBody>
      </p:sp>
    </p:spTree>
    <p:extLst>
      <p:ext uri="{BB962C8B-B14F-4D97-AF65-F5344CB8AC3E}">
        <p14:creationId xmlns="" xmlns:p14="http://schemas.microsoft.com/office/powerpoint/2010/main" val="3391533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696709CB-33C9-4157-80D7-D8CDE39CE27F}" type="datetimeFigureOut">
              <a:rPr lang="en-CA" smtClean="0"/>
              <a:pPr/>
              <a:t>2016-10-12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EA4ED0F-C389-446E-BB33-4B4707BECCFE}" type="slidenum">
              <a:rPr lang="en-CA" smtClean="0"/>
              <a:pPr/>
              <a:t>‹#›</a:t>
            </a:fld>
            <a:endParaRPr lang="en-CA"/>
          </a:p>
        </p:txBody>
      </p:sp>
    </p:spTree>
    <p:extLst>
      <p:ext uri="{BB962C8B-B14F-4D97-AF65-F5344CB8AC3E}">
        <p14:creationId xmlns="" xmlns:p14="http://schemas.microsoft.com/office/powerpoint/2010/main" val="821549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696709CB-33C9-4157-80D7-D8CDE39CE27F}" type="datetimeFigureOut">
              <a:rPr lang="en-CA" smtClean="0"/>
              <a:pPr/>
              <a:t>2016-10-12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EA4ED0F-C389-446E-BB33-4B4707BECCFE}" type="slidenum">
              <a:rPr lang="en-CA" smtClean="0"/>
              <a:pPr/>
              <a:t>‹#›</a:t>
            </a:fld>
            <a:endParaRPr lang="en-CA"/>
          </a:p>
        </p:txBody>
      </p:sp>
    </p:spTree>
    <p:extLst>
      <p:ext uri="{BB962C8B-B14F-4D97-AF65-F5344CB8AC3E}">
        <p14:creationId xmlns="" xmlns:p14="http://schemas.microsoft.com/office/powerpoint/2010/main" val="636817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6709CB-33C9-4157-80D7-D8CDE39CE27F}" type="datetimeFigureOut">
              <a:rPr lang="en-CA" smtClean="0"/>
              <a:pPr/>
              <a:t>2016-10-12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EA4ED0F-C389-446E-BB33-4B4707BECCFE}" type="slidenum">
              <a:rPr lang="en-CA" smtClean="0"/>
              <a:pPr/>
              <a:t>‹#›</a:t>
            </a:fld>
            <a:endParaRPr lang="en-CA"/>
          </a:p>
        </p:txBody>
      </p:sp>
    </p:spTree>
    <p:extLst>
      <p:ext uri="{BB962C8B-B14F-4D97-AF65-F5344CB8AC3E}">
        <p14:creationId xmlns="" xmlns:p14="http://schemas.microsoft.com/office/powerpoint/2010/main" val="3262321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6709CB-33C9-4157-80D7-D8CDE39CE27F}" type="datetimeFigureOut">
              <a:rPr lang="en-CA" smtClean="0"/>
              <a:pPr/>
              <a:t>2016-10-12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EA4ED0F-C389-446E-BB33-4B4707BECCFE}" type="slidenum">
              <a:rPr lang="en-CA" smtClean="0"/>
              <a:pPr/>
              <a:t>‹#›</a:t>
            </a:fld>
            <a:endParaRPr lang="en-CA"/>
          </a:p>
        </p:txBody>
      </p:sp>
    </p:spTree>
    <p:extLst>
      <p:ext uri="{BB962C8B-B14F-4D97-AF65-F5344CB8AC3E}">
        <p14:creationId xmlns="" xmlns:p14="http://schemas.microsoft.com/office/powerpoint/2010/main" val="526467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6709CB-33C9-4157-80D7-D8CDE39CE27F}" type="datetimeFigureOut">
              <a:rPr lang="en-CA" smtClean="0"/>
              <a:pPr/>
              <a:t>2016-10-12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EA4ED0F-C389-446E-BB33-4B4707BECCFE}" type="slidenum">
              <a:rPr lang="en-CA" smtClean="0"/>
              <a:pPr/>
              <a:t>‹#›</a:t>
            </a:fld>
            <a:endParaRPr lang="en-CA"/>
          </a:p>
        </p:txBody>
      </p:sp>
    </p:spTree>
    <p:extLst>
      <p:ext uri="{BB962C8B-B14F-4D97-AF65-F5344CB8AC3E}">
        <p14:creationId xmlns="" xmlns:p14="http://schemas.microsoft.com/office/powerpoint/2010/main" val="290169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6709CB-33C9-4157-80D7-D8CDE39CE27F}" type="datetimeFigureOut">
              <a:rPr lang="en-CA" smtClean="0"/>
              <a:pPr/>
              <a:t>2016-10-12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A4ED0F-C389-446E-BB33-4B4707BECCFE}" type="slidenum">
              <a:rPr lang="en-CA" smtClean="0"/>
              <a:pPr/>
              <a:t>‹#›</a:t>
            </a:fld>
            <a:endParaRPr lang="en-CA"/>
          </a:p>
        </p:txBody>
      </p:sp>
    </p:spTree>
    <p:extLst>
      <p:ext uri="{BB962C8B-B14F-4D97-AF65-F5344CB8AC3E}">
        <p14:creationId xmlns="" xmlns:p14="http://schemas.microsoft.com/office/powerpoint/2010/main" val="3563126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xcchelseamasters.com/"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xcchelseamasters.com/"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xcchelseamasters.com/"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xcchelseamasters.com/" TargetMode="External"/><Relationship Id="rId7" Type="http://schemas.openxmlformats.org/officeDocument/2006/relationships/hyperlink" Target="http://www.xcchelseamasters.com/"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mailto:xcchelseamasters@gmail.com"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hyperlink" Target="http://xcchelseamasters.com/"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xcchelseamasters.com/" TargetMode="External"/><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www.xcchelseamasters.com/"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xcchelseamasters.com/"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xcchelseamasters.com/"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xcchelseamasters.com/"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xcchelseamasters.com/"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xcchelseamasters.com/"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xcchelseamasters.com/"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CA" dirty="0"/>
          </a:p>
        </p:txBody>
      </p:sp>
      <p:sp>
        <p:nvSpPr>
          <p:cNvPr id="5" name="Content Placeholder 4"/>
          <p:cNvSpPr>
            <a:spLocks noGrp="1"/>
          </p:cNvSpPr>
          <p:nvPr>
            <p:ph idx="1"/>
          </p:nvPr>
        </p:nvSpPr>
        <p:spPr>
          <a:xfrm>
            <a:off x="457200" y="3828181"/>
            <a:ext cx="8229600" cy="896963"/>
          </a:xfrm>
        </p:spPr>
        <p:txBody>
          <a:bodyPr>
            <a:normAutofit/>
          </a:bodyPr>
          <a:lstStyle/>
          <a:p>
            <a:pPr marL="0" indent="0" algn="ctr">
              <a:buNone/>
            </a:pPr>
            <a:r>
              <a:rPr lang="en-CA" sz="4400" b="1" dirty="0" smtClean="0">
                <a:latin typeface="+mj-lt"/>
              </a:rPr>
              <a:t>Sponsorship </a:t>
            </a:r>
            <a:r>
              <a:rPr lang="en-CA" sz="4400" b="1" dirty="0" smtClean="0">
                <a:latin typeface="+mj-lt"/>
              </a:rPr>
              <a:t>Proposal</a:t>
            </a:r>
            <a:endParaRPr lang="en-CA" sz="4400" b="1" dirty="0" smtClean="0">
              <a:latin typeface="+mj-lt"/>
            </a:endParaRPr>
          </a:p>
          <a:p>
            <a:pPr marL="0" indent="0" algn="ctr">
              <a:buNone/>
            </a:pPr>
            <a:endParaRPr lang="en-CA" dirty="0" smtClean="0">
              <a:latin typeface="Arial Black" pitchFamily="34" charset="0"/>
            </a:endParaRPr>
          </a:p>
          <a:p>
            <a:pPr marL="0" indent="0">
              <a:buNone/>
            </a:pPr>
            <a:endParaRPr lang="en-CA"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260648"/>
            <a:ext cx="8352928" cy="1728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print"/>
          <a:srcRect/>
          <a:stretch>
            <a:fillRect/>
          </a:stretch>
        </p:blipFill>
        <p:spPr bwMode="auto">
          <a:xfrm>
            <a:off x="467544" y="1951484"/>
            <a:ext cx="8352928" cy="1333500"/>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2771800" y="5582369"/>
            <a:ext cx="1543050" cy="942975"/>
          </a:xfrm>
          <a:prstGeom prst="rect">
            <a:avLst/>
          </a:prstGeom>
          <a:noFill/>
          <a:ln w="9525">
            <a:noFill/>
            <a:miter lim="800000"/>
            <a:headEnd/>
            <a:tailEnd/>
          </a:ln>
        </p:spPr>
      </p:pic>
      <p:pic>
        <p:nvPicPr>
          <p:cNvPr id="1033" name="Picture 9"/>
          <p:cNvPicPr>
            <a:picLocks noChangeAspect="1" noChangeArrowheads="1"/>
          </p:cNvPicPr>
          <p:nvPr/>
        </p:nvPicPr>
        <p:blipFill>
          <a:blip r:embed="rId5" cstate="print"/>
          <a:srcRect/>
          <a:stretch>
            <a:fillRect/>
          </a:stretch>
        </p:blipFill>
        <p:spPr bwMode="auto">
          <a:xfrm>
            <a:off x="4932040" y="5617682"/>
            <a:ext cx="1440160" cy="854332"/>
          </a:xfrm>
          <a:prstGeom prst="rect">
            <a:avLst/>
          </a:prstGeom>
          <a:noFill/>
          <a:ln w="9525">
            <a:noFill/>
            <a:miter lim="800000"/>
            <a:headEnd/>
            <a:tailEnd/>
          </a:ln>
        </p:spPr>
      </p:pic>
      <p:sp>
        <p:nvSpPr>
          <p:cNvPr id="14" name="Content Placeholder 4"/>
          <p:cNvSpPr txBox="1">
            <a:spLocks/>
          </p:cNvSpPr>
          <p:nvPr/>
        </p:nvSpPr>
        <p:spPr>
          <a:xfrm>
            <a:off x="395536" y="5772397"/>
            <a:ext cx="2448272" cy="680939"/>
          </a:xfrm>
          <a:prstGeom prst="rect">
            <a:avLst/>
          </a:prstGeom>
        </p:spPr>
        <p:txBody>
          <a:bodyPr vert="horz" lIns="91440" tIns="45720" rIns="91440" bIns="45720" rtlCol="0">
            <a:normAutofit fontScale="47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CA" sz="4400" b="1" i="0" u="none" strike="noStrike" kern="1200" cap="none" spc="0" normalizeH="0" baseline="0" noProof="0" dirty="0" smtClean="0">
                <a:ln>
                  <a:noFill/>
                </a:ln>
                <a:solidFill>
                  <a:schemeClr val="tx1"/>
                </a:solidFill>
                <a:effectLst/>
                <a:uLnTx/>
                <a:uFillTx/>
                <a:latin typeface="+mj-lt"/>
                <a:ea typeface="+mn-ea"/>
                <a:cs typeface="+mn-cs"/>
              </a:rPr>
              <a:t>Past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CA" sz="4400" b="1" i="0" u="none" strike="noStrike" kern="1200" cap="none" spc="0" normalizeH="0" baseline="0" noProof="0" dirty="0" smtClean="0">
                <a:ln>
                  <a:noFill/>
                </a:ln>
                <a:solidFill>
                  <a:schemeClr val="tx1"/>
                </a:solidFill>
                <a:effectLst/>
                <a:uLnTx/>
                <a:uFillTx/>
                <a:latin typeface="+mj-lt"/>
                <a:ea typeface="+mn-ea"/>
                <a:cs typeface="+mn-cs"/>
              </a:rPr>
              <a:t>Sponsors</a:t>
            </a:r>
            <a:endParaRPr kumimoji="0" lang="en-CA" sz="4400" b="1"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3200" b="0" i="0" u="none" strike="noStrike" kern="1200" cap="none" spc="0" normalizeH="0" baseline="0" noProof="0" dirty="0" smtClean="0">
              <a:ln>
                <a:noFill/>
              </a:ln>
              <a:solidFill>
                <a:schemeClr val="tx1"/>
              </a:solidFill>
              <a:effectLst/>
              <a:uLnTx/>
              <a:uFillTx/>
              <a:latin typeface="Arial Black"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3057933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395536" y="260648"/>
            <a:ext cx="8411831" cy="1800200"/>
            <a:chOff x="395536" y="1484784"/>
            <a:chExt cx="8411831" cy="1800200"/>
          </a:xfrm>
        </p:grpSpPr>
        <p:pic>
          <p:nvPicPr>
            <p:cNvPr id="1029" name="Picture 5"/>
            <p:cNvPicPr>
              <a:picLocks noChangeAspect="1" noChangeArrowheads="1"/>
            </p:cNvPicPr>
            <p:nvPr/>
          </p:nvPicPr>
          <p:blipFill>
            <a:blip r:embed="rId2" cstate="print"/>
            <a:srcRect l="19828" t="12000" r="29157"/>
            <a:stretch>
              <a:fillRect/>
            </a:stretch>
          </p:blipFill>
          <p:spPr bwMode="auto">
            <a:xfrm>
              <a:off x="3734388" y="1700808"/>
              <a:ext cx="5072979" cy="1584176"/>
            </a:xfrm>
            <a:prstGeom prst="rect">
              <a:avLst/>
            </a:prstGeom>
            <a:noFill/>
            <a:ln w="9525">
              <a:noFill/>
              <a:miter lim="800000"/>
              <a:headEnd/>
              <a:tailEnd/>
            </a:ln>
          </p:spPr>
        </p:pic>
        <p:pic>
          <p:nvPicPr>
            <p:cNvPr id="14341" name="Picture 5" descr="XC Chelsea Masters">
              <a:hlinkClick r:id="rId3" tooltip="The faster masters!"/>
            </p:cNvPr>
            <p:cNvPicPr>
              <a:picLocks noChangeAspect="1" noChangeArrowheads="1"/>
            </p:cNvPicPr>
            <p:nvPr/>
          </p:nvPicPr>
          <p:blipFill>
            <a:blip r:embed="rId4" cstate="print"/>
            <a:srcRect/>
            <a:stretch>
              <a:fillRect/>
            </a:stretch>
          </p:blipFill>
          <p:spPr bwMode="auto">
            <a:xfrm>
              <a:off x="395536" y="1484784"/>
              <a:ext cx="3810000" cy="1790701"/>
            </a:xfrm>
            <a:prstGeom prst="rect">
              <a:avLst/>
            </a:prstGeom>
            <a:noFill/>
          </p:spPr>
        </p:pic>
      </p:grpSp>
      <p:sp>
        <p:nvSpPr>
          <p:cNvPr id="5" name="Content Placeholder 4"/>
          <p:cNvSpPr>
            <a:spLocks noGrp="1"/>
          </p:cNvSpPr>
          <p:nvPr>
            <p:ph idx="1"/>
          </p:nvPr>
        </p:nvSpPr>
        <p:spPr>
          <a:xfrm>
            <a:off x="5220072" y="1844824"/>
            <a:ext cx="3024336" cy="936104"/>
          </a:xfrm>
        </p:spPr>
        <p:txBody>
          <a:bodyPr>
            <a:normAutofit/>
          </a:bodyPr>
          <a:lstStyle/>
          <a:p>
            <a:pPr marL="0" indent="0" algn="ctr">
              <a:buNone/>
            </a:pPr>
            <a:endParaRPr lang="en-CA" dirty="0" smtClean="0">
              <a:latin typeface="Arial Black" pitchFamily="34" charset="0"/>
            </a:endParaRPr>
          </a:p>
          <a:p>
            <a:pPr marL="0" indent="0">
              <a:buNone/>
            </a:pPr>
            <a:endParaRPr lang="en-CA" dirty="0"/>
          </a:p>
        </p:txBody>
      </p:sp>
      <p:sp>
        <p:nvSpPr>
          <p:cNvPr id="15" name="TextBox 14"/>
          <p:cNvSpPr txBox="1"/>
          <p:nvPr/>
        </p:nvSpPr>
        <p:spPr>
          <a:xfrm>
            <a:off x="323528" y="2492896"/>
            <a:ext cx="8496944" cy="4154984"/>
          </a:xfrm>
          <a:prstGeom prst="rect">
            <a:avLst/>
          </a:prstGeom>
          <a:noFill/>
        </p:spPr>
        <p:txBody>
          <a:bodyPr wrap="square" rtlCol="0">
            <a:spAutoFit/>
          </a:bodyPr>
          <a:lstStyle/>
          <a:p>
            <a:pPr indent="-457200">
              <a:spcBef>
                <a:spcPts val="600"/>
              </a:spcBef>
              <a:spcAft>
                <a:spcPts val="600"/>
              </a:spcAft>
              <a:buSzPct val="120000"/>
            </a:pPr>
            <a:r>
              <a:rPr lang="en-CA" sz="3200" b="1" dirty="0" smtClean="0"/>
              <a:t>Sponsor Benefits:</a:t>
            </a:r>
          </a:p>
          <a:p>
            <a:pPr marL="360000" indent="-360000">
              <a:spcBef>
                <a:spcPts val="600"/>
              </a:spcBef>
              <a:buSzPct val="120000"/>
              <a:buBlip>
                <a:blip r:embed="rId5"/>
              </a:buBlip>
            </a:pPr>
            <a:r>
              <a:rPr lang="en-CA" sz="1600" dirty="0" smtClean="0"/>
              <a:t>Advertising </a:t>
            </a:r>
            <a:r>
              <a:rPr lang="en-CA" sz="1600" dirty="0"/>
              <a:t>and increased community profile for your company/organisation</a:t>
            </a:r>
            <a:r>
              <a:rPr lang="en-CA" sz="1600" dirty="0" smtClean="0"/>
              <a:t>.</a:t>
            </a:r>
          </a:p>
          <a:p>
            <a:pPr marL="360000" indent="-360000">
              <a:spcBef>
                <a:spcPts val="600"/>
              </a:spcBef>
              <a:buSzPct val="120000"/>
              <a:buBlip>
                <a:blip r:embed="rId5"/>
              </a:buBlip>
            </a:pPr>
            <a:r>
              <a:rPr lang="en-CA" sz="1600" dirty="0" smtClean="0"/>
              <a:t>Increased sales of products and services to club members through incentives such as club discounts or sales nights </a:t>
            </a:r>
          </a:p>
          <a:p>
            <a:pPr marL="360000" indent="-360000">
              <a:spcBef>
                <a:spcPts val="600"/>
              </a:spcBef>
              <a:buSzPct val="120000"/>
              <a:buBlip>
                <a:blip r:embed="rId5"/>
              </a:buBlip>
            </a:pPr>
            <a:r>
              <a:rPr lang="en-CA" sz="1600" dirty="0" smtClean="0"/>
              <a:t>Depending </a:t>
            </a:r>
            <a:r>
              <a:rPr lang="en-CA" sz="1600" dirty="0"/>
              <a:t>on the level of sponsorship selected, XC Chelsea Masters athletes would train and appear in public wearing the team clothing with your company’s logo on it. </a:t>
            </a:r>
          </a:p>
          <a:p>
            <a:pPr marL="360000" indent="-360000">
              <a:spcBef>
                <a:spcPts val="600"/>
              </a:spcBef>
              <a:buSzPct val="120000"/>
              <a:buBlip>
                <a:blip r:embed="rId5"/>
              </a:buBlip>
            </a:pPr>
            <a:r>
              <a:rPr lang="en-CA" sz="1600" dirty="0" smtClean="0"/>
              <a:t>By </a:t>
            </a:r>
            <a:r>
              <a:rPr lang="en-CA" sz="1600" dirty="0"/>
              <a:t>supporting master athletes in the community, this would present a positive image of your company to the public and consumers of your products locally, nationally and internationally. </a:t>
            </a:r>
          </a:p>
          <a:p>
            <a:pPr marL="360000" indent="-360000">
              <a:spcBef>
                <a:spcPts val="600"/>
              </a:spcBef>
              <a:buSzPct val="120000"/>
              <a:buBlip>
                <a:blip r:embed="rId5"/>
              </a:buBlip>
            </a:pPr>
            <a:r>
              <a:rPr lang="en-CA" sz="1600" dirty="0" smtClean="0"/>
              <a:t>Visibility </a:t>
            </a:r>
            <a:r>
              <a:rPr lang="en-CA" sz="1600" dirty="0"/>
              <a:t>through the XC Chelsea Masters activities, web site, ski racing or other events, participation in races, charity fund raising. </a:t>
            </a:r>
          </a:p>
          <a:p>
            <a:pPr marL="360000" indent="-360000">
              <a:spcBef>
                <a:spcPts val="600"/>
              </a:spcBef>
              <a:buSzPct val="120000"/>
              <a:buBlip>
                <a:blip r:embed="rId5"/>
              </a:buBlip>
            </a:pPr>
            <a:r>
              <a:rPr lang="en-CA" sz="1600" dirty="0" smtClean="0"/>
              <a:t>The </a:t>
            </a:r>
            <a:r>
              <a:rPr lang="en-CA" sz="1600" dirty="0"/>
              <a:t>club can be associated with your company’s advertising. </a:t>
            </a:r>
          </a:p>
          <a:p>
            <a:pPr marL="360000" indent="-360000">
              <a:spcBef>
                <a:spcPts val="600"/>
              </a:spcBef>
              <a:buSzPct val="120000"/>
              <a:buBlip>
                <a:blip r:embed="rId5"/>
              </a:buBlip>
            </a:pPr>
            <a:r>
              <a:rPr lang="en-CA" sz="1600" dirty="0" smtClean="0"/>
              <a:t>Potential </a:t>
            </a:r>
            <a:r>
              <a:rPr lang="en-CA" sz="1600" dirty="0"/>
              <a:t>t</a:t>
            </a:r>
            <a:r>
              <a:rPr lang="en-CA" sz="1600" dirty="0" smtClean="0"/>
              <a:t>ax </a:t>
            </a:r>
            <a:r>
              <a:rPr lang="en-CA" sz="1600" dirty="0"/>
              <a:t>deduction for your company. </a:t>
            </a:r>
          </a:p>
          <a:p>
            <a:endParaRPr lang="en-CA" sz="1600" dirty="0" smtClean="0"/>
          </a:p>
        </p:txBody>
      </p:sp>
      <p:sp>
        <p:nvSpPr>
          <p:cNvPr id="19" name="Freeform 18"/>
          <p:cNvSpPr/>
          <p:nvPr/>
        </p:nvSpPr>
        <p:spPr>
          <a:xfrm>
            <a:off x="395537" y="6093296"/>
            <a:ext cx="7920880" cy="513375"/>
          </a:xfrm>
          <a:custGeom>
            <a:avLst/>
            <a:gdLst>
              <a:gd name="connsiteX0" fmla="*/ 0 w 8472153"/>
              <a:gd name="connsiteY0" fmla="*/ 637504 h 1017431"/>
              <a:gd name="connsiteX1" fmla="*/ 1313646 w 8472153"/>
              <a:gd name="connsiteY1" fmla="*/ 985234 h 1017431"/>
              <a:gd name="connsiteX2" fmla="*/ 2305319 w 8472153"/>
              <a:gd name="connsiteY2" fmla="*/ 508715 h 1017431"/>
              <a:gd name="connsiteX3" fmla="*/ 3116688 w 8472153"/>
              <a:gd name="connsiteY3" fmla="*/ 907960 h 1017431"/>
              <a:gd name="connsiteX4" fmla="*/ 4134119 w 8472153"/>
              <a:gd name="connsiteY4" fmla="*/ 856445 h 1017431"/>
              <a:gd name="connsiteX5" fmla="*/ 4662153 w 8472153"/>
              <a:gd name="connsiteY5" fmla="*/ 611746 h 1017431"/>
              <a:gd name="connsiteX6" fmla="*/ 5370491 w 8472153"/>
              <a:gd name="connsiteY6" fmla="*/ 946597 h 1017431"/>
              <a:gd name="connsiteX7" fmla="*/ 7469747 w 8472153"/>
              <a:gd name="connsiteY7" fmla="*/ 882203 h 1017431"/>
              <a:gd name="connsiteX8" fmla="*/ 8319753 w 8472153"/>
              <a:gd name="connsiteY8" fmla="*/ 135228 h 1017431"/>
              <a:gd name="connsiteX9" fmla="*/ 8384147 w 8472153"/>
              <a:gd name="connsiteY9" fmla="*/ 70834 h 101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72153" h="1017431">
                <a:moveTo>
                  <a:pt x="0" y="637504"/>
                </a:moveTo>
                <a:cubicBezTo>
                  <a:pt x="464713" y="822101"/>
                  <a:pt x="929426" y="1006699"/>
                  <a:pt x="1313646" y="985234"/>
                </a:cubicBezTo>
                <a:cubicBezTo>
                  <a:pt x="1697866" y="963769"/>
                  <a:pt x="2004812" y="521594"/>
                  <a:pt x="2305319" y="508715"/>
                </a:cubicBezTo>
                <a:cubicBezTo>
                  <a:pt x="2605826" y="495836"/>
                  <a:pt x="2811888" y="850005"/>
                  <a:pt x="3116688" y="907960"/>
                </a:cubicBezTo>
                <a:cubicBezTo>
                  <a:pt x="3421488" y="965915"/>
                  <a:pt x="3876542" y="905814"/>
                  <a:pt x="4134119" y="856445"/>
                </a:cubicBezTo>
                <a:cubicBezTo>
                  <a:pt x="4391696" y="807076"/>
                  <a:pt x="4456091" y="596721"/>
                  <a:pt x="4662153" y="611746"/>
                </a:cubicBezTo>
                <a:cubicBezTo>
                  <a:pt x="4868215" y="626771"/>
                  <a:pt x="4902559" y="901521"/>
                  <a:pt x="5370491" y="946597"/>
                </a:cubicBezTo>
                <a:cubicBezTo>
                  <a:pt x="5838423" y="991673"/>
                  <a:pt x="6978203" y="1017431"/>
                  <a:pt x="7469747" y="882203"/>
                </a:cubicBezTo>
                <a:cubicBezTo>
                  <a:pt x="7961291" y="746975"/>
                  <a:pt x="8167353" y="270456"/>
                  <a:pt x="8319753" y="135228"/>
                </a:cubicBezTo>
                <a:cubicBezTo>
                  <a:pt x="8472153" y="0"/>
                  <a:pt x="8428150" y="35417"/>
                  <a:pt x="8384147" y="70834"/>
                </a:cubicBezTo>
              </a:path>
            </a:pathLst>
          </a:custGeom>
          <a:ln w="508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20" name="Picture 2"/>
          <p:cNvPicPr>
            <a:picLocks noChangeAspect="1" noChangeArrowheads="1"/>
          </p:cNvPicPr>
          <p:nvPr/>
        </p:nvPicPr>
        <p:blipFill>
          <a:blip r:embed="rId6" cstate="print"/>
          <a:srcRect/>
          <a:stretch>
            <a:fillRect/>
          </a:stretch>
        </p:blipFill>
        <p:spPr bwMode="auto">
          <a:xfrm>
            <a:off x="8316416" y="5661248"/>
            <a:ext cx="517497" cy="504056"/>
          </a:xfrm>
          <a:prstGeom prst="rect">
            <a:avLst/>
          </a:prstGeom>
          <a:noFill/>
          <a:ln w="9525">
            <a:noFill/>
            <a:miter lim="800000"/>
            <a:headEnd/>
            <a:tailEnd/>
          </a:ln>
        </p:spPr>
      </p:pic>
    </p:spTree>
    <p:extLst>
      <p:ext uri="{BB962C8B-B14F-4D97-AF65-F5344CB8AC3E}">
        <p14:creationId xmlns="" xmlns:p14="http://schemas.microsoft.com/office/powerpoint/2010/main" val="3057933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395536" y="260648"/>
            <a:ext cx="8411831" cy="1800200"/>
            <a:chOff x="395536" y="1484784"/>
            <a:chExt cx="8411831" cy="1800200"/>
          </a:xfrm>
        </p:grpSpPr>
        <p:pic>
          <p:nvPicPr>
            <p:cNvPr id="1029" name="Picture 5"/>
            <p:cNvPicPr>
              <a:picLocks noChangeAspect="1" noChangeArrowheads="1"/>
            </p:cNvPicPr>
            <p:nvPr/>
          </p:nvPicPr>
          <p:blipFill>
            <a:blip r:embed="rId2" cstate="print"/>
            <a:srcRect l="19828" t="12000" r="29157"/>
            <a:stretch>
              <a:fillRect/>
            </a:stretch>
          </p:blipFill>
          <p:spPr bwMode="auto">
            <a:xfrm>
              <a:off x="3734388" y="1700808"/>
              <a:ext cx="5072979" cy="1584176"/>
            </a:xfrm>
            <a:prstGeom prst="rect">
              <a:avLst/>
            </a:prstGeom>
            <a:noFill/>
            <a:ln w="9525">
              <a:noFill/>
              <a:miter lim="800000"/>
              <a:headEnd/>
              <a:tailEnd/>
            </a:ln>
          </p:spPr>
        </p:pic>
        <p:pic>
          <p:nvPicPr>
            <p:cNvPr id="14341" name="Picture 5" descr="XC Chelsea Masters">
              <a:hlinkClick r:id="rId3" tooltip="The faster masters!"/>
            </p:cNvPr>
            <p:cNvPicPr>
              <a:picLocks noChangeAspect="1" noChangeArrowheads="1"/>
            </p:cNvPicPr>
            <p:nvPr/>
          </p:nvPicPr>
          <p:blipFill>
            <a:blip r:embed="rId4" cstate="print"/>
            <a:srcRect/>
            <a:stretch>
              <a:fillRect/>
            </a:stretch>
          </p:blipFill>
          <p:spPr bwMode="auto">
            <a:xfrm>
              <a:off x="395536" y="1484784"/>
              <a:ext cx="3810000" cy="1790701"/>
            </a:xfrm>
            <a:prstGeom prst="rect">
              <a:avLst/>
            </a:prstGeom>
            <a:noFill/>
          </p:spPr>
        </p:pic>
      </p:grpSp>
      <p:sp>
        <p:nvSpPr>
          <p:cNvPr id="5" name="Content Placeholder 4"/>
          <p:cNvSpPr>
            <a:spLocks noGrp="1"/>
          </p:cNvSpPr>
          <p:nvPr>
            <p:ph idx="1"/>
          </p:nvPr>
        </p:nvSpPr>
        <p:spPr>
          <a:xfrm>
            <a:off x="5220072" y="1844824"/>
            <a:ext cx="3024336" cy="936104"/>
          </a:xfrm>
        </p:spPr>
        <p:txBody>
          <a:bodyPr>
            <a:normAutofit/>
          </a:bodyPr>
          <a:lstStyle/>
          <a:p>
            <a:pPr marL="0" indent="0" algn="ctr">
              <a:buNone/>
            </a:pPr>
            <a:endParaRPr lang="en-CA" dirty="0" smtClean="0">
              <a:latin typeface="Arial Black" pitchFamily="34" charset="0"/>
            </a:endParaRPr>
          </a:p>
          <a:p>
            <a:pPr marL="0" indent="0">
              <a:buNone/>
            </a:pPr>
            <a:endParaRPr lang="en-CA" dirty="0"/>
          </a:p>
        </p:txBody>
      </p:sp>
      <p:sp>
        <p:nvSpPr>
          <p:cNvPr id="15" name="TextBox 14"/>
          <p:cNvSpPr txBox="1"/>
          <p:nvPr/>
        </p:nvSpPr>
        <p:spPr>
          <a:xfrm>
            <a:off x="310423" y="2492896"/>
            <a:ext cx="8496944" cy="2893100"/>
          </a:xfrm>
          <a:prstGeom prst="rect">
            <a:avLst/>
          </a:prstGeom>
          <a:noFill/>
        </p:spPr>
        <p:txBody>
          <a:bodyPr wrap="square" rtlCol="0">
            <a:spAutoFit/>
          </a:bodyPr>
          <a:lstStyle/>
          <a:p>
            <a:pPr indent="-457200">
              <a:spcBef>
                <a:spcPts val="600"/>
              </a:spcBef>
              <a:spcAft>
                <a:spcPts val="600"/>
              </a:spcAft>
              <a:buSzPct val="120000"/>
            </a:pPr>
            <a:endParaRPr lang="en-CA" sz="3200" b="1" dirty="0" smtClean="0"/>
          </a:p>
          <a:p>
            <a:pPr indent="-457200">
              <a:spcBef>
                <a:spcPts val="600"/>
              </a:spcBef>
              <a:spcAft>
                <a:spcPts val="600"/>
              </a:spcAft>
              <a:buSzPct val="120000"/>
            </a:pPr>
            <a:r>
              <a:rPr lang="en-CA" sz="3200" b="1" dirty="0" smtClean="0"/>
              <a:t>Increase the value of your sponsorship of XCCM:</a:t>
            </a:r>
          </a:p>
          <a:p>
            <a:pPr marL="360000" indent="-360000">
              <a:spcBef>
                <a:spcPts val="600"/>
              </a:spcBef>
              <a:buSzPct val="120000"/>
              <a:buBlip>
                <a:blip r:embed="rId5"/>
              </a:buBlip>
            </a:pPr>
            <a:r>
              <a:rPr lang="en-CA" sz="1600" dirty="0" smtClean="0"/>
              <a:t>Provide store </a:t>
            </a:r>
            <a:r>
              <a:rPr lang="en-CA" sz="1600" dirty="0"/>
              <a:t>discounts on goods and materials. </a:t>
            </a:r>
          </a:p>
          <a:p>
            <a:pPr marL="360000" indent="-360000">
              <a:spcBef>
                <a:spcPts val="600"/>
              </a:spcBef>
              <a:buSzPct val="120000"/>
              <a:buBlip>
                <a:blip r:embed="rId5"/>
              </a:buBlip>
            </a:pPr>
            <a:r>
              <a:rPr lang="en-CA" sz="1600" dirty="0" smtClean="0"/>
              <a:t>Special </a:t>
            </a:r>
            <a:r>
              <a:rPr lang="en-CA" sz="1600" dirty="0"/>
              <a:t>weekly discounts or clinics. </a:t>
            </a:r>
          </a:p>
          <a:p>
            <a:pPr marL="360000" indent="-360000">
              <a:spcBef>
                <a:spcPts val="600"/>
              </a:spcBef>
              <a:buSzPct val="120000"/>
              <a:buBlip>
                <a:blip r:embed="rId5"/>
              </a:buBlip>
            </a:pPr>
            <a:r>
              <a:rPr lang="en-CA" sz="1600" dirty="0" smtClean="0"/>
              <a:t>Display </a:t>
            </a:r>
            <a:r>
              <a:rPr lang="en-CA" sz="1600" dirty="0"/>
              <a:t>of club promotional materials such as brochures. </a:t>
            </a:r>
          </a:p>
          <a:p>
            <a:pPr marL="360000" indent="-360000">
              <a:spcBef>
                <a:spcPts val="600"/>
              </a:spcBef>
              <a:buSzPct val="120000"/>
              <a:buBlip>
                <a:blip r:embed="rId5"/>
              </a:buBlip>
            </a:pPr>
            <a:r>
              <a:rPr lang="en-CA" sz="1600" dirty="0" smtClean="0"/>
              <a:t>Link </a:t>
            </a:r>
            <a:r>
              <a:rPr lang="en-CA" sz="1600" dirty="0"/>
              <a:t>to our website on your site. </a:t>
            </a:r>
          </a:p>
          <a:p>
            <a:pPr marL="360000" indent="-360000">
              <a:spcBef>
                <a:spcPts val="600"/>
              </a:spcBef>
              <a:buSzPct val="120000"/>
              <a:buBlip>
                <a:blip r:embed="rId5"/>
              </a:buBlip>
            </a:pPr>
            <a:endParaRPr lang="en-CA" sz="1400" dirty="0"/>
          </a:p>
        </p:txBody>
      </p:sp>
      <p:sp>
        <p:nvSpPr>
          <p:cNvPr id="19" name="Freeform 18"/>
          <p:cNvSpPr/>
          <p:nvPr/>
        </p:nvSpPr>
        <p:spPr>
          <a:xfrm>
            <a:off x="395537" y="6093296"/>
            <a:ext cx="7920880" cy="513375"/>
          </a:xfrm>
          <a:custGeom>
            <a:avLst/>
            <a:gdLst>
              <a:gd name="connsiteX0" fmla="*/ 0 w 8472153"/>
              <a:gd name="connsiteY0" fmla="*/ 637504 h 1017431"/>
              <a:gd name="connsiteX1" fmla="*/ 1313646 w 8472153"/>
              <a:gd name="connsiteY1" fmla="*/ 985234 h 1017431"/>
              <a:gd name="connsiteX2" fmla="*/ 2305319 w 8472153"/>
              <a:gd name="connsiteY2" fmla="*/ 508715 h 1017431"/>
              <a:gd name="connsiteX3" fmla="*/ 3116688 w 8472153"/>
              <a:gd name="connsiteY3" fmla="*/ 907960 h 1017431"/>
              <a:gd name="connsiteX4" fmla="*/ 4134119 w 8472153"/>
              <a:gd name="connsiteY4" fmla="*/ 856445 h 1017431"/>
              <a:gd name="connsiteX5" fmla="*/ 4662153 w 8472153"/>
              <a:gd name="connsiteY5" fmla="*/ 611746 h 1017431"/>
              <a:gd name="connsiteX6" fmla="*/ 5370491 w 8472153"/>
              <a:gd name="connsiteY6" fmla="*/ 946597 h 1017431"/>
              <a:gd name="connsiteX7" fmla="*/ 7469747 w 8472153"/>
              <a:gd name="connsiteY7" fmla="*/ 882203 h 1017431"/>
              <a:gd name="connsiteX8" fmla="*/ 8319753 w 8472153"/>
              <a:gd name="connsiteY8" fmla="*/ 135228 h 1017431"/>
              <a:gd name="connsiteX9" fmla="*/ 8384147 w 8472153"/>
              <a:gd name="connsiteY9" fmla="*/ 70834 h 101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72153" h="1017431">
                <a:moveTo>
                  <a:pt x="0" y="637504"/>
                </a:moveTo>
                <a:cubicBezTo>
                  <a:pt x="464713" y="822101"/>
                  <a:pt x="929426" y="1006699"/>
                  <a:pt x="1313646" y="985234"/>
                </a:cubicBezTo>
                <a:cubicBezTo>
                  <a:pt x="1697866" y="963769"/>
                  <a:pt x="2004812" y="521594"/>
                  <a:pt x="2305319" y="508715"/>
                </a:cubicBezTo>
                <a:cubicBezTo>
                  <a:pt x="2605826" y="495836"/>
                  <a:pt x="2811888" y="850005"/>
                  <a:pt x="3116688" y="907960"/>
                </a:cubicBezTo>
                <a:cubicBezTo>
                  <a:pt x="3421488" y="965915"/>
                  <a:pt x="3876542" y="905814"/>
                  <a:pt x="4134119" y="856445"/>
                </a:cubicBezTo>
                <a:cubicBezTo>
                  <a:pt x="4391696" y="807076"/>
                  <a:pt x="4456091" y="596721"/>
                  <a:pt x="4662153" y="611746"/>
                </a:cubicBezTo>
                <a:cubicBezTo>
                  <a:pt x="4868215" y="626771"/>
                  <a:pt x="4902559" y="901521"/>
                  <a:pt x="5370491" y="946597"/>
                </a:cubicBezTo>
                <a:cubicBezTo>
                  <a:pt x="5838423" y="991673"/>
                  <a:pt x="6978203" y="1017431"/>
                  <a:pt x="7469747" y="882203"/>
                </a:cubicBezTo>
                <a:cubicBezTo>
                  <a:pt x="7961291" y="746975"/>
                  <a:pt x="8167353" y="270456"/>
                  <a:pt x="8319753" y="135228"/>
                </a:cubicBezTo>
                <a:cubicBezTo>
                  <a:pt x="8472153" y="0"/>
                  <a:pt x="8428150" y="35417"/>
                  <a:pt x="8384147" y="70834"/>
                </a:cubicBezTo>
              </a:path>
            </a:pathLst>
          </a:custGeom>
          <a:ln w="508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20" name="Picture 2"/>
          <p:cNvPicPr>
            <a:picLocks noChangeAspect="1" noChangeArrowheads="1"/>
          </p:cNvPicPr>
          <p:nvPr/>
        </p:nvPicPr>
        <p:blipFill>
          <a:blip r:embed="rId6" cstate="print"/>
          <a:srcRect/>
          <a:stretch>
            <a:fillRect/>
          </a:stretch>
        </p:blipFill>
        <p:spPr bwMode="auto">
          <a:xfrm>
            <a:off x="8316416" y="5661248"/>
            <a:ext cx="517497" cy="504056"/>
          </a:xfrm>
          <a:prstGeom prst="rect">
            <a:avLst/>
          </a:prstGeom>
          <a:noFill/>
          <a:ln w="9525">
            <a:noFill/>
            <a:miter lim="800000"/>
            <a:headEnd/>
            <a:tailEnd/>
          </a:ln>
        </p:spPr>
      </p:pic>
    </p:spTree>
    <p:extLst>
      <p:ext uri="{BB962C8B-B14F-4D97-AF65-F5344CB8AC3E}">
        <p14:creationId xmlns="" xmlns:p14="http://schemas.microsoft.com/office/powerpoint/2010/main" val="3787940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395536" y="260648"/>
            <a:ext cx="8411831" cy="1800200"/>
            <a:chOff x="395536" y="1484784"/>
            <a:chExt cx="8411831" cy="1800200"/>
          </a:xfrm>
        </p:grpSpPr>
        <p:pic>
          <p:nvPicPr>
            <p:cNvPr id="1029" name="Picture 5"/>
            <p:cNvPicPr>
              <a:picLocks noChangeAspect="1" noChangeArrowheads="1"/>
            </p:cNvPicPr>
            <p:nvPr/>
          </p:nvPicPr>
          <p:blipFill>
            <a:blip r:embed="rId2" cstate="print"/>
            <a:srcRect l="19828" t="12000" r="29157"/>
            <a:stretch>
              <a:fillRect/>
            </a:stretch>
          </p:blipFill>
          <p:spPr bwMode="auto">
            <a:xfrm>
              <a:off x="3734388" y="1700808"/>
              <a:ext cx="5072979" cy="1584176"/>
            </a:xfrm>
            <a:prstGeom prst="rect">
              <a:avLst/>
            </a:prstGeom>
            <a:noFill/>
            <a:ln w="9525">
              <a:noFill/>
              <a:miter lim="800000"/>
              <a:headEnd/>
              <a:tailEnd/>
            </a:ln>
          </p:spPr>
        </p:pic>
        <p:pic>
          <p:nvPicPr>
            <p:cNvPr id="14341" name="Picture 5" descr="XC Chelsea Masters">
              <a:hlinkClick r:id="rId3" tooltip="The faster masters!"/>
            </p:cNvPr>
            <p:cNvPicPr>
              <a:picLocks noChangeAspect="1" noChangeArrowheads="1"/>
            </p:cNvPicPr>
            <p:nvPr/>
          </p:nvPicPr>
          <p:blipFill>
            <a:blip r:embed="rId4" cstate="print"/>
            <a:srcRect/>
            <a:stretch>
              <a:fillRect/>
            </a:stretch>
          </p:blipFill>
          <p:spPr bwMode="auto">
            <a:xfrm>
              <a:off x="395536" y="1484784"/>
              <a:ext cx="3810000" cy="1790701"/>
            </a:xfrm>
            <a:prstGeom prst="rect">
              <a:avLst/>
            </a:prstGeom>
            <a:noFill/>
          </p:spPr>
        </p:pic>
      </p:grpSp>
      <p:sp>
        <p:nvSpPr>
          <p:cNvPr id="5" name="Content Placeholder 4"/>
          <p:cNvSpPr>
            <a:spLocks noGrp="1"/>
          </p:cNvSpPr>
          <p:nvPr>
            <p:ph idx="1"/>
          </p:nvPr>
        </p:nvSpPr>
        <p:spPr>
          <a:xfrm>
            <a:off x="5220072" y="1844824"/>
            <a:ext cx="3024336" cy="936104"/>
          </a:xfrm>
        </p:spPr>
        <p:txBody>
          <a:bodyPr>
            <a:normAutofit/>
          </a:bodyPr>
          <a:lstStyle/>
          <a:p>
            <a:pPr marL="0" indent="0" algn="ctr">
              <a:buNone/>
            </a:pPr>
            <a:endParaRPr lang="en-CA" dirty="0" smtClean="0">
              <a:latin typeface="Arial Black" pitchFamily="34" charset="0"/>
            </a:endParaRPr>
          </a:p>
          <a:p>
            <a:pPr marL="0" indent="0">
              <a:buNone/>
            </a:pPr>
            <a:endParaRPr lang="en-CA" dirty="0"/>
          </a:p>
        </p:txBody>
      </p:sp>
      <p:sp>
        <p:nvSpPr>
          <p:cNvPr id="15" name="TextBox 14"/>
          <p:cNvSpPr txBox="1"/>
          <p:nvPr/>
        </p:nvSpPr>
        <p:spPr>
          <a:xfrm>
            <a:off x="323528" y="2492896"/>
            <a:ext cx="8496944" cy="2200602"/>
          </a:xfrm>
          <a:prstGeom prst="rect">
            <a:avLst/>
          </a:prstGeom>
          <a:noFill/>
        </p:spPr>
        <p:txBody>
          <a:bodyPr wrap="square" rtlCol="0">
            <a:spAutoFit/>
          </a:bodyPr>
          <a:lstStyle/>
          <a:p>
            <a:pPr indent="-457200">
              <a:spcBef>
                <a:spcPts val="600"/>
              </a:spcBef>
              <a:spcAft>
                <a:spcPts val="600"/>
              </a:spcAft>
              <a:buSzPct val="120000"/>
            </a:pPr>
            <a:r>
              <a:rPr lang="en-CA" sz="3200" b="1" dirty="0" smtClean="0"/>
              <a:t>Club Benefits from Sponsorship:</a:t>
            </a:r>
          </a:p>
          <a:p>
            <a:pPr marL="360000" indent="-360000">
              <a:spcBef>
                <a:spcPts val="600"/>
              </a:spcBef>
              <a:buSzPct val="120000"/>
              <a:buBlip>
                <a:blip r:embed="rId5"/>
              </a:buBlip>
            </a:pPr>
            <a:r>
              <a:rPr lang="en-CA" sz="1600" dirty="0" smtClean="0"/>
              <a:t>Coach development</a:t>
            </a:r>
          </a:p>
          <a:p>
            <a:pPr marL="360000" indent="-360000">
              <a:spcBef>
                <a:spcPts val="600"/>
              </a:spcBef>
              <a:buSzPct val="120000"/>
              <a:buBlip>
                <a:blip r:embed="rId5"/>
              </a:buBlip>
            </a:pPr>
            <a:r>
              <a:rPr lang="en-CA" sz="1600" dirty="0" smtClean="0"/>
              <a:t>Uniform costs</a:t>
            </a:r>
          </a:p>
          <a:p>
            <a:pPr marL="360000" indent="-360000">
              <a:spcBef>
                <a:spcPts val="600"/>
              </a:spcBef>
              <a:buSzPct val="120000"/>
              <a:buBlip>
                <a:blip r:embed="rId5"/>
              </a:buBlip>
            </a:pPr>
            <a:r>
              <a:rPr lang="en-CA" sz="1600" dirty="0" smtClean="0"/>
              <a:t>Team equipment for racing (e.g. waxing benches, irons, wax, etc.)</a:t>
            </a:r>
          </a:p>
          <a:p>
            <a:pPr marL="360000" indent="-360000">
              <a:spcBef>
                <a:spcPts val="600"/>
              </a:spcBef>
              <a:buSzPct val="120000"/>
              <a:buBlip>
                <a:blip r:embed="rId5"/>
              </a:buBlip>
            </a:pPr>
            <a:r>
              <a:rPr lang="en-CA" sz="1600" dirty="0" smtClean="0"/>
              <a:t>Travel support to races (e.g. cost of wax technician)</a:t>
            </a:r>
            <a:endParaRPr lang="en-CA" sz="1600" dirty="0"/>
          </a:p>
          <a:p>
            <a:endParaRPr lang="en-CA" sz="1600" dirty="0" smtClean="0"/>
          </a:p>
        </p:txBody>
      </p:sp>
      <p:sp>
        <p:nvSpPr>
          <p:cNvPr id="19" name="Freeform 18"/>
          <p:cNvSpPr/>
          <p:nvPr/>
        </p:nvSpPr>
        <p:spPr>
          <a:xfrm>
            <a:off x="395537" y="6093296"/>
            <a:ext cx="7920880" cy="513375"/>
          </a:xfrm>
          <a:custGeom>
            <a:avLst/>
            <a:gdLst>
              <a:gd name="connsiteX0" fmla="*/ 0 w 8472153"/>
              <a:gd name="connsiteY0" fmla="*/ 637504 h 1017431"/>
              <a:gd name="connsiteX1" fmla="*/ 1313646 w 8472153"/>
              <a:gd name="connsiteY1" fmla="*/ 985234 h 1017431"/>
              <a:gd name="connsiteX2" fmla="*/ 2305319 w 8472153"/>
              <a:gd name="connsiteY2" fmla="*/ 508715 h 1017431"/>
              <a:gd name="connsiteX3" fmla="*/ 3116688 w 8472153"/>
              <a:gd name="connsiteY3" fmla="*/ 907960 h 1017431"/>
              <a:gd name="connsiteX4" fmla="*/ 4134119 w 8472153"/>
              <a:gd name="connsiteY4" fmla="*/ 856445 h 1017431"/>
              <a:gd name="connsiteX5" fmla="*/ 4662153 w 8472153"/>
              <a:gd name="connsiteY5" fmla="*/ 611746 h 1017431"/>
              <a:gd name="connsiteX6" fmla="*/ 5370491 w 8472153"/>
              <a:gd name="connsiteY6" fmla="*/ 946597 h 1017431"/>
              <a:gd name="connsiteX7" fmla="*/ 7469747 w 8472153"/>
              <a:gd name="connsiteY7" fmla="*/ 882203 h 1017431"/>
              <a:gd name="connsiteX8" fmla="*/ 8319753 w 8472153"/>
              <a:gd name="connsiteY8" fmla="*/ 135228 h 1017431"/>
              <a:gd name="connsiteX9" fmla="*/ 8384147 w 8472153"/>
              <a:gd name="connsiteY9" fmla="*/ 70834 h 101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72153" h="1017431">
                <a:moveTo>
                  <a:pt x="0" y="637504"/>
                </a:moveTo>
                <a:cubicBezTo>
                  <a:pt x="464713" y="822101"/>
                  <a:pt x="929426" y="1006699"/>
                  <a:pt x="1313646" y="985234"/>
                </a:cubicBezTo>
                <a:cubicBezTo>
                  <a:pt x="1697866" y="963769"/>
                  <a:pt x="2004812" y="521594"/>
                  <a:pt x="2305319" y="508715"/>
                </a:cubicBezTo>
                <a:cubicBezTo>
                  <a:pt x="2605826" y="495836"/>
                  <a:pt x="2811888" y="850005"/>
                  <a:pt x="3116688" y="907960"/>
                </a:cubicBezTo>
                <a:cubicBezTo>
                  <a:pt x="3421488" y="965915"/>
                  <a:pt x="3876542" y="905814"/>
                  <a:pt x="4134119" y="856445"/>
                </a:cubicBezTo>
                <a:cubicBezTo>
                  <a:pt x="4391696" y="807076"/>
                  <a:pt x="4456091" y="596721"/>
                  <a:pt x="4662153" y="611746"/>
                </a:cubicBezTo>
                <a:cubicBezTo>
                  <a:pt x="4868215" y="626771"/>
                  <a:pt x="4902559" y="901521"/>
                  <a:pt x="5370491" y="946597"/>
                </a:cubicBezTo>
                <a:cubicBezTo>
                  <a:pt x="5838423" y="991673"/>
                  <a:pt x="6978203" y="1017431"/>
                  <a:pt x="7469747" y="882203"/>
                </a:cubicBezTo>
                <a:cubicBezTo>
                  <a:pt x="7961291" y="746975"/>
                  <a:pt x="8167353" y="270456"/>
                  <a:pt x="8319753" y="135228"/>
                </a:cubicBezTo>
                <a:cubicBezTo>
                  <a:pt x="8472153" y="0"/>
                  <a:pt x="8428150" y="35417"/>
                  <a:pt x="8384147" y="70834"/>
                </a:cubicBezTo>
              </a:path>
            </a:pathLst>
          </a:custGeom>
          <a:ln w="508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20" name="Picture 2"/>
          <p:cNvPicPr>
            <a:picLocks noChangeAspect="1" noChangeArrowheads="1"/>
          </p:cNvPicPr>
          <p:nvPr/>
        </p:nvPicPr>
        <p:blipFill>
          <a:blip r:embed="rId6" cstate="print"/>
          <a:srcRect/>
          <a:stretch>
            <a:fillRect/>
          </a:stretch>
        </p:blipFill>
        <p:spPr bwMode="auto">
          <a:xfrm>
            <a:off x="8316416" y="5661248"/>
            <a:ext cx="517497" cy="504056"/>
          </a:xfrm>
          <a:prstGeom prst="rect">
            <a:avLst/>
          </a:prstGeom>
          <a:noFill/>
          <a:ln w="9525">
            <a:noFill/>
            <a:miter lim="800000"/>
            <a:headEnd/>
            <a:tailEnd/>
          </a:ln>
        </p:spPr>
      </p:pic>
    </p:spTree>
    <p:extLst>
      <p:ext uri="{BB962C8B-B14F-4D97-AF65-F5344CB8AC3E}">
        <p14:creationId xmlns="" xmlns:p14="http://schemas.microsoft.com/office/powerpoint/2010/main" val="3057933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395536" y="260648"/>
            <a:ext cx="8411831" cy="1800200"/>
            <a:chOff x="395536" y="1484784"/>
            <a:chExt cx="8411831" cy="1800200"/>
          </a:xfrm>
        </p:grpSpPr>
        <p:pic>
          <p:nvPicPr>
            <p:cNvPr id="1029" name="Picture 5"/>
            <p:cNvPicPr>
              <a:picLocks noChangeAspect="1" noChangeArrowheads="1"/>
            </p:cNvPicPr>
            <p:nvPr/>
          </p:nvPicPr>
          <p:blipFill>
            <a:blip r:embed="rId2" cstate="print"/>
            <a:srcRect l="19828" t="12000" r="29157"/>
            <a:stretch>
              <a:fillRect/>
            </a:stretch>
          </p:blipFill>
          <p:spPr bwMode="auto">
            <a:xfrm>
              <a:off x="3734388" y="1700808"/>
              <a:ext cx="5072979" cy="1584176"/>
            </a:xfrm>
            <a:prstGeom prst="rect">
              <a:avLst/>
            </a:prstGeom>
            <a:noFill/>
            <a:ln w="9525">
              <a:noFill/>
              <a:miter lim="800000"/>
              <a:headEnd/>
              <a:tailEnd/>
            </a:ln>
          </p:spPr>
        </p:pic>
        <p:pic>
          <p:nvPicPr>
            <p:cNvPr id="14341" name="Picture 5" descr="XC Chelsea Masters">
              <a:hlinkClick r:id="rId3" tooltip="The faster masters!"/>
            </p:cNvPr>
            <p:cNvPicPr>
              <a:picLocks noChangeAspect="1" noChangeArrowheads="1"/>
            </p:cNvPicPr>
            <p:nvPr/>
          </p:nvPicPr>
          <p:blipFill>
            <a:blip r:embed="rId4" cstate="print"/>
            <a:srcRect/>
            <a:stretch>
              <a:fillRect/>
            </a:stretch>
          </p:blipFill>
          <p:spPr bwMode="auto">
            <a:xfrm>
              <a:off x="395536" y="1484784"/>
              <a:ext cx="3810000" cy="1790701"/>
            </a:xfrm>
            <a:prstGeom prst="rect">
              <a:avLst/>
            </a:prstGeom>
            <a:noFill/>
          </p:spPr>
        </p:pic>
      </p:grpSp>
      <p:sp>
        <p:nvSpPr>
          <p:cNvPr id="5" name="Content Placeholder 4"/>
          <p:cNvSpPr>
            <a:spLocks noGrp="1"/>
          </p:cNvSpPr>
          <p:nvPr>
            <p:ph idx="1"/>
          </p:nvPr>
        </p:nvSpPr>
        <p:spPr>
          <a:xfrm>
            <a:off x="5220072" y="1844824"/>
            <a:ext cx="3024336" cy="936104"/>
          </a:xfrm>
        </p:spPr>
        <p:txBody>
          <a:bodyPr>
            <a:normAutofit/>
          </a:bodyPr>
          <a:lstStyle/>
          <a:p>
            <a:pPr marL="0" indent="0" algn="ctr">
              <a:buNone/>
            </a:pPr>
            <a:endParaRPr lang="en-CA" dirty="0" smtClean="0">
              <a:latin typeface="Arial Black" pitchFamily="34" charset="0"/>
            </a:endParaRPr>
          </a:p>
          <a:p>
            <a:pPr marL="0" indent="0">
              <a:buNone/>
            </a:pPr>
            <a:endParaRPr lang="en-CA" dirty="0"/>
          </a:p>
        </p:txBody>
      </p:sp>
      <p:sp>
        <p:nvSpPr>
          <p:cNvPr id="15" name="TextBox 14"/>
          <p:cNvSpPr txBox="1"/>
          <p:nvPr/>
        </p:nvSpPr>
        <p:spPr>
          <a:xfrm>
            <a:off x="323528" y="2492896"/>
            <a:ext cx="8496944" cy="4047262"/>
          </a:xfrm>
          <a:prstGeom prst="rect">
            <a:avLst/>
          </a:prstGeom>
          <a:noFill/>
        </p:spPr>
        <p:txBody>
          <a:bodyPr wrap="square" rtlCol="0">
            <a:spAutoFit/>
          </a:bodyPr>
          <a:lstStyle/>
          <a:p>
            <a:pPr indent="-457200">
              <a:spcBef>
                <a:spcPts val="600"/>
              </a:spcBef>
              <a:spcAft>
                <a:spcPts val="600"/>
              </a:spcAft>
              <a:buSzPct val="120000"/>
            </a:pPr>
            <a:r>
              <a:rPr lang="en-CA" sz="3200" b="1" dirty="0" smtClean="0"/>
              <a:t>Details:</a:t>
            </a:r>
          </a:p>
          <a:p>
            <a:pPr marL="360000" indent="-360000">
              <a:spcBef>
                <a:spcPts val="600"/>
              </a:spcBef>
              <a:buSzPct val="120000"/>
              <a:buBlip>
                <a:blip r:embed="rId5"/>
              </a:buBlip>
            </a:pPr>
            <a:r>
              <a:rPr lang="en-CA" sz="1600" dirty="0" smtClean="0"/>
              <a:t>Sponsorship season is for one year from September to August.</a:t>
            </a:r>
          </a:p>
          <a:p>
            <a:pPr marL="360000" indent="-360000">
              <a:spcBef>
                <a:spcPts val="600"/>
              </a:spcBef>
              <a:buSzPct val="120000"/>
              <a:buBlip>
                <a:blip r:embed="rId5"/>
              </a:buBlip>
            </a:pPr>
            <a:r>
              <a:rPr lang="en-CA" sz="1600" dirty="0" smtClean="0"/>
              <a:t>For placement of company logos on XCCM clothing for winter 2016, sponsorship and funding should be in place by November, so we have lead time for uniform design and ordering.</a:t>
            </a:r>
          </a:p>
          <a:p>
            <a:pPr marL="360000" indent="-360000">
              <a:spcBef>
                <a:spcPts val="600"/>
              </a:spcBef>
              <a:buSzPct val="120000"/>
              <a:buBlip>
                <a:blip r:embed="rId5"/>
              </a:buBlip>
            </a:pPr>
            <a:r>
              <a:rPr lang="en-CA" sz="1600" dirty="0" smtClean="0"/>
              <a:t>Value of goods in kind needs to be known to determine sponsorship level.</a:t>
            </a:r>
          </a:p>
          <a:p>
            <a:pPr lvl="1">
              <a:spcBef>
                <a:spcPts val="600"/>
              </a:spcBef>
              <a:buSzPct val="120000"/>
            </a:pPr>
            <a:endParaRPr lang="en-CA" sz="1000" dirty="0" smtClean="0"/>
          </a:p>
          <a:p>
            <a:pPr>
              <a:spcBef>
                <a:spcPts val="600"/>
              </a:spcBef>
              <a:buSzPct val="120000"/>
            </a:pPr>
            <a:r>
              <a:rPr lang="en-CA" sz="1600" b="1" dirty="0" smtClean="0"/>
              <a:t>To discuss sponsorship opportunities, please contact our Club President:</a:t>
            </a:r>
          </a:p>
          <a:p>
            <a:pPr>
              <a:spcBef>
                <a:spcPts val="600"/>
              </a:spcBef>
              <a:buSzPct val="120000"/>
            </a:pPr>
            <a:endParaRPr lang="en-CA" sz="1000" b="1" dirty="0" smtClean="0"/>
          </a:p>
          <a:p>
            <a:pPr indent="-360000">
              <a:spcBef>
                <a:spcPts val="600"/>
              </a:spcBef>
              <a:buSzPct val="120000"/>
            </a:pPr>
            <a:r>
              <a:rPr lang="en-CA" sz="1600" dirty="0" smtClean="0"/>
              <a:t>	Natalya Kuziak, </a:t>
            </a:r>
            <a:r>
              <a:rPr lang="en-CA" sz="1600" dirty="0" smtClean="0"/>
              <a:t>President OR</a:t>
            </a:r>
          </a:p>
          <a:p>
            <a:pPr indent="-360000">
              <a:spcBef>
                <a:spcPts val="600"/>
              </a:spcBef>
              <a:buSzPct val="120000"/>
            </a:pPr>
            <a:r>
              <a:rPr lang="en-CA" sz="1600" dirty="0" smtClean="0"/>
              <a:t>	Greg </a:t>
            </a:r>
            <a:r>
              <a:rPr lang="en-CA" sz="1600" dirty="0" err="1" smtClean="0"/>
              <a:t>Crevier</a:t>
            </a:r>
            <a:r>
              <a:rPr lang="en-CA" sz="1600" dirty="0" smtClean="0"/>
              <a:t>, Director at Large</a:t>
            </a:r>
            <a:endParaRPr lang="en-CA" sz="1600" dirty="0" smtClean="0"/>
          </a:p>
          <a:p>
            <a:pPr>
              <a:buSzPct val="120000"/>
            </a:pPr>
            <a:r>
              <a:rPr lang="en-CA" sz="1600" dirty="0"/>
              <a:t>	</a:t>
            </a:r>
            <a:r>
              <a:rPr lang="en-CA" sz="1600" dirty="0" smtClean="0">
                <a:hlinkClick r:id="rId6"/>
              </a:rPr>
              <a:t>xcchelseamasters@gmail.com</a:t>
            </a:r>
            <a:endParaRPr lang="en-CA" sz="1600" dirty="0" smtClean="0"/>
          </a:p>
          <a:p>
            <a:pPr>
              <a:buSzPct val="120000"/>
            </a:pPr>
            <a:r>
              <a:rPr lang="en-CA" sz="1600" dirty="0" smtClean="0"/>
              <a:t>	</a:t>
            </a:r>
            <a:r>
              <a:rPr lang="en-CA" sz="1600" dirty="0" smtClean="0">
                <a:hlinkClick r:id="rId7"/>
              </a:rPr>
              <a:t>www.xcchelseamasters.com</a:t>
            </a:r>
            <a:endParaRPr lang="en-CA" sz="1600" dirty="0" smtClean="0"/>
          </a:p>
          <a:p>
            <a:pPr>
              <a:buSzPct val="120000"/>
            </a:pPr>
            <a:endParaRPr lang="en-CA" sz="1600" dirty="0" smtClean="0"/>
          </a:p>
        </p:txBody>
      </p:sp>
      <p:sp>
        <p:nvSpPr>
          <p:cNvPr id="19" name="Freeform 18"/>
          <p:cNvSpPr/>
          <p:nvPr/>
        </p:nvSpPr>
        <p:spPr>
          <a:xfrm>
            <a:off x="395537" y="6093296"/>
            <a:ext cx="7920880" cy="513375"/>
          </a:xfrm>
          <a:custGeom>
            <a:avLst/>
            <a:gdLst>
              <a:gd name="connsiteX0" fmla="*/ 0 w 8472153"/>
              <a:gd name="connsiteY0" fmla="*/ 637504 h 1017431"/>
              <a:gd name="connsiteX1" fmla="*/ 1313646 w 8472153"/>
              <a:gd name="connsiteY1" fmla="*/ 985234 h 1017431"/>
              <a:gd name="connsiteX2" fmla="*/ 2305319 w 8472153"/>
              <a:gd name="connsiteY2" fmla="*/ 508715 h 1017431"/>
              <a:gd name="connsiteX3" fmla="*/ 3116688 w 8472153"/>
              <a:gd name="connsiteY3" fmla="*/ 907960 h 1017431"/>
              <a:gd name="connsiteX4" fmla="*/ 4134119 w 8472153"/>
              <a:gd name="connsiteY4" fmla="*/ 856445 h 1017431"/>
              <a:gd name="connsiteX5" fmla="*/ 4662153 w 8472153"/>
              <a:gd name="connsiteY5" fmla="*/ 611746 h 1017431"/>
              <a:gd name="connsiteX6" fmla="*/ 5370491 w 8472153"/>
              <a:gd name="connsiteY6" fmla="*/ 946597 h 1017431"/>
              <a:gd name="connsiteX7" fmla="*/ 7469747 w 8472153"/>
              <a:gd name="connsiteY7" fmla="*/ 882203 h 1017431"/>
              <a:gd name="connsiteX8" fmla="*/ 8319753 w 8472153"/>
              <a:gd name="connsiteY8" fmla="*/ 135228 h 1017431"/>
              <a:gd name="connsiteX9" fmla="*/ 8384147 w 8472153"/>
              <a:gd name="connsiteY9" fmla="*/ 70834 h 101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72153" h="1017431">
                <a:moveTo>
                  <a:pt x="0" y="637504"/>
                </a:moveTo>
                <a:cubicBezTo>
                  <a:pt x="464713" y="822101"/>
                  <a:pt x="929426" y="1006699"/>
                  <a:pt x="1313646" y="985234"/>
                </a:cubicBezTo>
                <a:cubicBezTo>
                  <a:pt x="1697866" y="963769"/>
                  <a:pt x="2004812" y="521594"/>
                  <a:pt x="2305319" y="508715"/>
                </a:cubicBezTo>
                <a:cubicBezTo>
                  <a:pt x="2605826" y="495836"/>
                  <a:pt x="2811888" y="850005"/>
                  <a:pt x="3116688" y="907960"/>
                </a:cubicBezTo>
                <a:cubicBezTo>
                  <a:pt x="3421488" y="965915"/>
                  <a:pt x="3876542" y="905814"/>
                  <a:pt x="4134119" y="856445"/>
                </a:cubicBezTo>
                <a:cubicBezTo>
                  <a:pt x="4391696" y="807076"/>
                  <a:pt x="4456091" y="596721"/>
                  <a:pt x="4662153" y="611746"/>
                </a:cubicBezTo>
                <a:cubicBezTo>
                  <a:pt x="4868215" y="626771"/>
                  <a:pt x="4902559" y="901521"/>
                  <a:pt x="5370491" y="946597"/>
                </a:cubicBezTo>
                <a:cubicBezTo>
                  <a:pt x="5838423" y="991673"/>
                  <a:pt x="6978203" y="1017431"/>
                  <a:pt x="7469747" y="882203"/>
                </a:cubicBezTo>
                <a:cubicBezTo>
                  <a:pt x="7961291" y="746975"/>
                  <a:pt x="8167353" y="270456"/>
                  <a:pt x="8319753" y="135228"/>
                </a:cubicBezTo>
                <a:cubicBezTo>
                  <a:pt x="8472153" y="0"/>
                  <a:pt x="8428150" y="35417"/>
                  <a:pt x="8384147" y="70834"/>
                </a:cubicBezTo>
              </a:path>
            </a:pathLst>
          </a:custGeom>
          <a:ln w="508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20" name="Picture 2"/>
          <p:cNvPicPr>
            <a:picLocks noChangeAspect="1" noChangeArrowheads="1"/>
          </p:cNvPicPr>
          <p:nvPr/>
        </p:nvPicPr>
        <p:blipFill>
          <a:blip r:embed="rId8" cstate="print"/>
          <a:srcRect/>
          <a:stretch>
            <a:fillRect/>
          </a:stretch>
        </p:blipFill>
        <p:spPr bwMode="auto">
          <a:xfrm>
            <a:off x="8316416" y="5661248"/>
            <a:ext cx="517497" cy="504056"/>
          </a:xfrm>
          <a:prstGeom prst="rect">
            <a:avLst/>
          </a:prstGeom>
          <a:noFill/>
          <a:ln w="9525">
            <a:noFill/>
            <a:miter lim="800000"/>
            <a:headEnd/>
            <a:tailEnd/>
          </a:ln>
        </p:spPr>
      </p:pic>
    </p:spTree>
    <p:extLst>
      <p:ext uri="{BB962C8B-B14F-4D97-AF65-F5344CB8AC3E}">
        <p14:creationId xmlns="" xmlns:p14="http://schemas.microsoft.com/office/powerpoint/2010/main" val="3057933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95536" y="260648"/>
            <a:ext cx="8411831" cy="1800200"/>
            <a:chOff x="395536" y="1484784"/>
            <a:chExt cx="8411831" cy="1800200"/>
          </a:xfrm>
        </p:grpSpPr>
        <p:pic>
          <p:nvPicPr>
            <p:cNvPr id="1029" name="Picture 5"/>
            <p:cNvPicPr>
              <a:picLocks noChangeAspect="1" noChangeArrowheads="1"/>
            </p:cNvPicPr>
            <p:nvPr/>
          </p:nvPicPr>
          <p:blipFill>
            <a:blip r:embed="rId2" cstate="print"/>
            <a:srcRect l="19828" t="12000" r="29157"/>
            <a:stretch>
              <a:fillRect/>
            </a:stretch>
          </p:blipFill>
          <p:spPr bwMode="auto">
            <a:xfrm>
              <a:off x="3734388" y="1700808"/>
              <a:ext cx="5072979" cy="1584176"/>
            </a:xfrm>
            <a:prstGeom prst="rect">
              <a:avLst/>
            </a:prstGeom>
            <a:noFill/>
            <a:ln w="9525">
              <a:noFill/>
              <a:miter lim="800000"/>
              <a:headEnd/>
              <a:tailEnd/>
            </a:ln>
          </p:spPr>
        </p:pic>
        <p:pic>
          <p:nvPicPr>
            <p:cNvPr id="14341" name="Picture 5" descr="XC Chelsea Masters">
              <a:hlinkClick r:id="rId3" tooltip="The faster masters!"/>
            </p:cNvPr>
            <p:cNvPicPr>
              <a:picLocks noChangeAspect="1" noChangeArrowheads="1"/>
            </p:cNvPicPr>
            <p:nvPr/>
          </p:nvPicPr>
          <p:blipFill>
            <a:blip r:embed="rId4" cstate="print"/>
            <a:srcRect/>
            <a:stretch>
              <a:fillRect/>
            </a:stretch>
          </p:blipFill>
          <p:spPr bwMode="auto">
            <a:xfrm>
              <a:off x="395536" y="1484784"/>
              <a:ext cx="3810000" cy="1790701"/>
            </a:xfrm>
            <a:prstGeom prst="rect">
              <a:avLst/>
            </a:prstGeom>
            <a:noFill/>
          </p:spPr>
        </p:pic>
      </p:grpSp>
      <p:sp>
        <p:nvSpPr>
          <p:cNvPr id="5" name="Content Placeholder 4"/>
          <p:cNvSpPr>
            <a:spLocks noGrp="1"/>
          </p:cNvSpPr>
          <p:nvPr>
            <p:ph idx="1"/>
          </p:nvPr>
        </p:nvSpPr>
        <p:spPr>
          <a:xfrm>
            <a:off x="5220072" y="1844824"/>
            <a:ext cx="3024336" cy="936104"/>
          </a:xfrm>
        </p:spPr>
        <p:txBody>
          <a:bodyPr>
            <a:normAutofit/>
          </a:bodyPr>
          <a:lstStyle/>
          <a:p>
            <a:pPr marL="0" indent="0" algn="ctr">
              <a:buNone/>
            </a:pPr>
            <a:r>
              <a:rPr lang="en-CA" sz="3900" b="1" dirty="0" smtClean="0">
                <a:latin typeface="+mj-lt"/>
              </a:rPr>
              <a:t> </a:t>
            </a:r>
            <a:endParaRPr lang="en-CA" sz="2800" b="1" dirty="0" smtClean="0">
              <a:latin typeface="+mj-lt"/>
            </a:endParaRPr>
          </a:p>
          <a:p>
            <a:pPr marL="0" indent="0" algn="ctr">
              <a:buNone/>
            </a:pPr>
            <a:endParaRPr lang="en-CA" dirty="0" smtClean="0">
              <a:latin typeface="Arial Black" pitchFamily="34" charset="0"/>
            </a:endParaRPr>
          </a:p>
          <a:p>
            <a:pPr marL="0" indent="0">
              <a:buNone/>
            </a:pPr>
            <a:endParaRPr lang="en-CA" dirty="0"/>
          </a:p>
        </p:txBody>
      </p:sp>
      <p:sp>
        <p:nvSpPr>
          <p:cNvPr id="15" name="TextBox 14"/>
          <p:cNvSpPr txBox="1"/>
          <p:nvPr/>
        </p:nvSpPr>
        <p:spPr>
          <a:xfrm>
            <a:off x="1115616" y="2420883"/>
            <a:ext cx="6120680" cy="3600986"/>
          </a:xfrm>
          <a:prstGeom prst="rect">
            <a:avLst/>
          </a:prstGeom>
          <a:noFill/>
        </p:spPr>
        <p:txBody>
          <a:bodyPr wrap="square" rtlCol="0">
            <a:spAutoFit/>
          </a:bodyPr>
          <a:lstStyle/>
          <a:p>
            <a:pPr indent="-457200">
              <a:spcBef>
                <a:spcPts val="600"/>
              </a:spcBef>
              <a:spcAft>
                <a:spcPts val="600"/>
              </a:spcAft>
              <a:buSzPct val="120000"/>
            </a:pPr>
            <a:r>
              <a:rPr lang="en-CA" sz="2400" b="1" dirty="0" smtClean="0"/>
              <a:t>Contents</a:t>
            </a:r>
          </a:p>
          <a:p>
            <a:pPr indent="-457200">
              <a:spcBef>
                <a:spcPts val="600"/>
              </a:spcBef>
              <a:spcAft>
                <a:spcPts val="600"/>
              </a:spcAft>
              <a:buSzPct val="120000"/>
              <a:buBlip>
                <a:blip r:embed="rId5"/>
              </a:buBlip>
            </a:pPr>
            <a:r>
              <a:rPr lang="en-CA" sz="2400" b="1" dirty="0" smtClean="0"/>
              <a:t>Our </a:t>
            </a:r>
            <a:r>
              <a:rPr lang="en-CA" sz="2400" b="1" dirty="0" smtClean="0"/>
              <a:t>Club</a:t>
            </a:r>
          </a:p>
          <a:p>
            <a:pPr indent="-457200">
              <a:spcBef>
                <a:spcPts val="600"/>
              </a:spcBef>
              <a:spcAft>
                <a:spcPts val="600"/>
              </a:spcAft>
              <a:buSzPct val="120000"/>
              <a:buBlip>
                <a:blip r:embed="rId5"/>
              </a:buBlip>
            </a:pPr>
            <a:r>
              <a:rPr lang="en-CA" sz="2400" b="1" dirty="0" smtClean="0"/>
              <a:t>Our Objectives</a:t>
            </a:r>
          </a:p>
          <a:p>
            <a:pPr indent="-457200">
              <a:spcBef>
                <a:spcPts val="600"/>
              </a:spcBef>
              <a:spcAft>
                <a:spcPts val="600"/>
              </a:spcAft>
              <a:buSzPct val="120000"/>
              <a:buBlip>
                <a:blip r:embed="rId5"/>
              </a:buBlip>
            </a:pPr>
            <a:r>
              <a:rPr lang="en-CA" sz="2400" b="1" dirty="0" smtClean="0"/>
              <a:t>Sponsorship Proposal</a:t>
            </a:r>
          </a:p>
          <a:p>
            <a:pPr indent="-457200">
              <a:spcBef>
                <a:spcPts val="600"/>
              </a:spcBef>
              <a:spcAft>
                <a:spcPts val="600"/>
              </a:spcAft>
              <a:buSzPct val="120000"/>
              <a:buBlip>
                <a:blip r:embed="rId5"/>
              </a:buBlip>
            </a:pPr>
            <a:r>
              <a:rPr lang="en-CA" sz="2400" b="1" dirty="0" smtClean="0"/>
              <a:t>Benefits of Sponsoring XCCM</a:t>
            </a:r>
          </a:p>
          <a:p>
            <a:pPr indent="-457200">
              <a:spcBef>
                <a:spcPts val="600"/>
              </a:spcBef>
              <a:spcAft>
                <a:spcPts val="600"/>
              </a:spcAft>
              <a:buSzPct val="120000"/>
              <a:buBlip>
                <a:blip r:embed="rId5"/>
              </a:buBlip>
            </a:pPr>
            <a:r>
              <a:rPr lang="en-CA" sz="2400" b="1" dirty="0" smtClean="0"/>
              <a:t>Increase the value of your sponsorship</a:t>
            </a:r>
          </a:p>
          <a:p>
            <a:pPr indent="-457200">
              <a:spcBef>
                <a:spcPts val="600"/>
              </a:spcBef>
              <a:spcAft>
                <a:spcPts val="600"/>
              </a:spcAft>
              <a:buSzPct val="120000"/>
              <a:buBlip>
                <a:blip r:embed="rId5"/>
              </a:buBlip>
            </a:pPr>
            <a:r>
              <a:rPr lang="en-CA" sz="2400" b="1" dirty="0" smtClean="0"/>
              <a:t>Details</a:t>
            </a:r>
          </a:p>
        </p:txBody>
      </p:sp>
      <p:sp>
        <p:nvSpPr>
          <p:cNvPr id="19" name="Freeform 18"/>
          <p:cNvSpPr/>
          <p:nvPr/>
        </p:nvSpPr>
        <p:spPr>
          <a:xfrm>
            <a:off x="395537" y="6093296"/>
            <a:ext cx="7920880" cy="513375"/>
          </a:xfrm>
          <a:custGeom>
            <a:avLst/>
            <a:gdLst>
              <a:gd name="connsiteX0" fmla="*/ 0 w 8472153"/>
              <a:gd name="connsiteY0" fmla="*/ 637504 h 1017431"/>
              <a:gd name="connsiteX1" fmla="*/ 1313646 w 8472153"/>
              <a:gd name="connsiteY1" fmla="*/ 985234 h 1017431"/>
              <a:gd name="connsiteX2" fmla="*/ 2305319 w 8472153"/>
              <a:gd name="connsiteY2" fmla="*/ 508715 h 1017431"/>
              <a:gd name="connsiteX3" fmla="*/ 3116688 w 8472153"/>
              <a:gd name="connsiteY3" fmla="*/ 907960 h 1017431"/>
              <a:gd name="connsiteX4" fmla="*/ 4134119 w 8472153"/>
              <a:gd name="connsiteY4" fmla="*/ 856445 h 1017431"/>
              <a:gd name="connsiteX5" fmla="*/ 4662153 w 8472153"/>
              <a:gd name="connsiteY5" fmla="*/ 611746 h 1017431"/>
              <a:gd name="connsiteX6" fmla="*/ 5370491 w 8472153"/>
              <a:gd name="connsiteY6" fmla="*/ 946597 h 1017431"/>
              <a:gd name="connsiteX7" fmla="*/ 7469747 w 8472153"/>
              <a:gd name="connsiteY7" fmla="*/ 882203 h 1017431"/>
              <a:gd name="connsiteX8" fmla="*/ 8319753 w 8472153"/>
              <a:gd name="connsiteY8" fmla="*/ 135228 h 1017431"/>
              <a:gd name="connsiteX9" fmla="*/ 8384147 w 8472153"/>
              <a:gd name="connsiteY9" fmla="*/ 70834 h 101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72153" h="1017431">
                <a:moveTo>
                  <a:pt x="0" y="637504"/>
                </a:moveTo>
                <a:cubicBezTo>
                  <a:pt x="464713" y="822101"/>
                  <a:pt x="929426" y="1006699"/>
                  <a:pt x="1313646" y="985234"/>
                </a:cubicBezTo>
                <a:cubicBezTo>
                  <a:pt x="1697866" y="963769"/>
                  <a:pt x="2004812" y="521594"/>
                  <a:pt x="2305319" y="508715"/>
                </a:cubicBezTo>
                <a:cubicBezTo>
                  <a:pt x="2605826" y="495836"/>
                  <a:pt x="2811888" y="850005"/>
                  <a:pt x="3116688" y="907960"/>
                </a:cubicBezTo>
                <a:cubicBezTo>
                  <a:pt x="3421488" y="965915"/>
                  <a:pt x="3876542" y="905814"/>
                  <a:pt x="4134119" y="856445"/>
                </a:cubicBezTo>
                <a:cubicBezTo>
                  <a:pt x="4391696" y="807076"/>
                  <a:pt x="4456091" y="596721"/>
                  <a:pt x="4662153" y="611746"/>
                </a:cubicBezTo>
                <a:cubicBezTo>
                  <a:pt x="4868215" y="626771"/>
                  <a:pt x="4902559" y="901521"/>
                  <a:pt x="5370491" y="946597"/>
                </a:cubicBezTo>
                <a:cubicBezTo>
                  <a:pt x="5838423" y="991673"/>
                  <a:pt x="6978203" y="1017431"/>
                  <a:pt x="7469747" y="882203"/>
                </a:cubicBezTo>
                <a:cubicBezTo>
                  <a:pt x="7961291" y="746975"/>
                  <a:pt x="8167353" y="270456"/>
                  <a:pt x="8319753" y="135228"/>
                </a:cubicBezTo>
                <a:cubicBezTo>
                  <a:pt x="8472153" y="0"/>
                  <a:pt x="8428150" y="35417"/>
                  <a:pt x="8384147" y="70834"/>
                </a:cubicBezTo>
              </a:path>
            </a:pathLst>
          </a:custGeom>
          <a:ln w="508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20" name="Picture 2"/>
          <p:cNvPicPr>
            <a:picLocks noChangeAspect="1" noChangeArrowheads="1"/>
          </p:cNvPicPr>
          <p:nvPr/>
        </p:nvPicPr>
        <p:blipFill>
          <a:blip r:embed="rId6" cstate="print"/>
          <a:srcRect/>
          <a:stretch>
            <a:fillRect/>
          </a:stretch>
        </p:blipFill>
        <p:spPr bwMode="auto">
          <a:xfrm>
            <a:off x="8316416" y="5661248"/>
            <a:ext cx="517497" cy="504056"/>
          </a:xfrm>
          <a:prstGeom prst="rect">
            <a:avLst/>
          </a:prstGeom>
          <a:noFill/>
          <a:ln w="9525">
            <a:noFill/>
            <a:miter lim="800000"/>
            <a:headEnd/>
            <a:tailEnd/>
          </a:ln>
        </p:spPr>
      </p:pic>
    </p:spTree>
    <p:extLst>
      <p:ext uri="{BB962C8B-B14F-4D97-AF65-F5344CB8AC3E}">
        <p14:creationId xmlns="" xmlns:p14="http://schemas.microsoft.com/office/powerpoint/2010/main" val="30579331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395536" y="260648"/>
            <a:ext cx="8411831" cy="1800200"/>
            <a:chOff x="395536" y="1484784"/>
            <a:chExt cx="8411831" cy="1800200"/>
          </a:xfrm>
        </p:grpSpPr>
        <p:pic>
          <p:nvPicPr>
            <p:cNvPr id="1029" name="Picture 5"/>
            <p:cNvPicPr>
              <a:picLocks noChangeAspect="1" noChangeArrowheads="1"/>
            </p:cNvPicPr>
            <p:nvPr/>
          </p:nvPicPr>
          <p:blipFill>
            <a:blip r:embed="rId2" cstate="print"/>
            <a:srcRect l="19828" t="12000" r="29157"/>
            <a:stretch>
              <a:fillRect/>
            </a:stretch>
          </p:blipFill>
          <p:spPr bwMode="auto">
            <a:xfrm>
              <a:off x="3734388" y="1700808"/>
              <a:ext cx="5072979" cy="1584176"/>
            </a:xfrm>
            <a:prstGeom prst="rect">
              <a:avLst/>
            </a:prstGeom>
            <a:noFill/>
            <a:ln w="9525">
              <a:noFill/>
              <a:miter lim="800000"/>
              <a:headEnd/>
              <a:tailEnd/>
            </a:ln>
          </p:spPr>
        </p:pic>
        <p:pic>
          <p:nvPicPr>
            <p:cNvPr id="14341" name="Picture 5" descr="XC Chelsea Masters">
              <a:hlinkClick r:id="rId3" tooltip="The faster masters!"/>
            </p:cNvPr>
            <p:cNvPicPr>
              <a:picLocks noChangeAspect="1" noChangeArrowheads="1"/>
            </p:cNvPicPr>
            <p:nvPr/>
          </p:nvPicPr>
          <p:blipFill>
            <a:blip r:embed="rId4" cstate="print"/>
            <a:srcRect/>
            <a:stretch>
              <a:fillRect/>
            </a:stretch>
          </p:blipFill>
          <p:spPr bwMode="auto">
            <a:xfrm>
              <a:off x="395536" y="1484784"/>
              <a:ext cx="3810000" cy="1790701"/>
            </a:xfrm>
            <a:prstGeom prst="rect">
              <a:avLst/>
            </a:prstGeom>
            <a:noFill/>
          </p:spPr>
        </p:pic>
      </p:grpSp>
      <p:sp>
        <p:nvSpPr>
          <p:cNvPr id="5" name="Content Placeholder 4"/>
          <p:cNvSpPr>
            <a:spLocks noGrp="1"/>
          </p:cNvSpPr>
          <p:nvPr>
            <p:ph idx="1"/>
          </p:nvPr>
        </p:nvSpPr>
        <p:spPr>
          <a:xfrm>
            <a:off x="5220072" y="1844824"/>
            <a:ext cx="3024336" cy="936104"/>
          </a:xfrm>
        </p:spPr>
        <p:txBody>
          <a:bodyPr>
            <a:normAutofit/>
          </a:bodyPr>
          <a:lstStyle/>
          <a:p>
            <a:pPr marL="0" indent="0" algn="ctr">
              <a:buNone/>
            </a:pPr>
            <a:r>
              <a:rPr lang="en-CA" sz="3900" b="1" dirty="0" smtClean="0">
                <a:latin typeface="+mj-lt"/>
              </a:rPr>
              <a:t> </a:t>
            </a:r>
          </a:p>
          <a:p>
            <a:pPr marL="0" indent="0" algn="ctr">
              <a:buNone/>
            </a:pPr>
            <a:endParaRPr lang="en-CA" sz="2800" b="1" dirty="0" smtClean="0">
              <a:latin typeface="+mj-lt"/>
            </a:endParaRPr>
          </a:p>
          <a:p>
            <a:pPr marL="0" indent="0" algn="ctr">
              <a:buNone/>
            </a:pPr>
            <a:endParaRPr lang="en-CA" dirty="0" smtClean="0">
              <a:latin typeface="Arial Black" pitchFamily="34" charset="0"/>
            </a:endParaRPr>
          </a:p>
          <a:p>
            <a:pPr marL="0" indent="0">
              <a:buNone/>
            </a:pPr>
            <a:endParaRPr lang="en-CA" dirty="0"/>
          </a:p>
        </p:txBody>
      </p:sp>
      <p:sp>
        <p:nvSpPr>
          <p:cNvPr id="15" name="TextBox 14"/>
          <p:cNvSpPr txBox="1"/>
          <p:nvPr/>
        </p:nvSpPr>
        <p:spPr>
          <a:xfrm>
            <a:off x="323528" y="2492896"/>
            <a:ext cx="8136904" cy="3877985"/>
          </a:xfrm>
          <a:prstGeom prst="rect">
            <a:avLst/>
          </a:prstGeom>
          <a:noFill/>
        </p:spPr>
        <p:txBody>
          <a:bodyPr wrap="square" rtlCol="0">
            <a:spAutoFit/>
          </a:bodyPr>
          <a:lstStyle/>
          <a:p>
            <a:pPr indent="-457200">
              <a:spcBef>
                <a:spcPts val="600"/>
              </a:spcBef>
              <a:spcAft>
                <a:spcPts val="600"/>
              </a:spcAft>
              <a:buSzPct val="120000"/>
            </a:pPr>
            <a:r>
              <a:rPr lang="en-CA" sz="3200" b="1" dirty="0" smtClean="0"/>
              <a:t>Our Club:</a:t>
            </a:r>
          </a:p>
          <a:p>
            <a:pPr marL="360000" indent="-360000">
              <a:spcBef>
                <a:spcPts val="600"/>
              </a:spcBef>
              <a:spcAft>
                <a:spcPts val="600"/>
              </a:spcAft>
              <a:buSzPct val="120000"/>
              <a:buBlip>
                <a:blip r:embed="rId5"/>
              </a:buBlip>
            </a:pPr>
            <a:r>
              <a:rPr lang="en-CA" sz="1600" dirty="0" smtClean="0"/>
              <a:t>Launched </a:t>
            </a:r>
            <a:r>
              <a:rPr lang="en-CA" sz="1600" dirty="0" smtClean="0"/>
              <a:t>in 2010; approximately 100 </a:t>
            </a:r>
            <a:r>
              <a:rPr lang="en-CA" sz="1600" dirty="0" smtClean="0"/>
              <a:t>Members.</a:t>
            </a:r>
            <a:endParaRPr lang="en-CA" sz="1600" dirty="0" smtClean="0"/>
          </a:p>
          <a:p>
            <a:pPr marL="360000" indent="-360000">
              <a:spcBef>
                <a:spcPts val="600"/>
              </a:spcBef>
              <a:spcAft>
                <a:spcPts val="600"/>
              </a:spcAft>
              <a:buSzPct val="120000"/>
              <a:buBlip>
                <a:blip r:embed="rId5"/>
              </a:buBlip>
            </a:pPr>
            <a:r>
              <a:rPr lang="en-CA" sz="1600" dirty="0" smtClean="0"/>
              <a:t>A club for both competitive and recreational Masters cross-country skiers.</a:t>
            </a:r>
          </a:p>
          <a:p>
            <a:pPr marL="360000" indent="-360000">
              <a:spcBef>
                <a:spcPts val="600"/>
              </a:spcBef>
              <a:spcAft>
                <a:spcPts val="600"/>
              </a:spcAft>
              <a:buSzPct val="120000"/>
              <a:buBlip>
                <a:blip r:embed="rId5"/>
              </a:buBlip>
            </a:pPr>
            <a:r>
              <a:rPr lang="en-CA" sz="1600" dirty="0" smtClean="0"/>
              <a:t>Run by local coaches in Chelsea and Ottawa.</a:t>
            </a:r>
          </a:p>
          <a:p>
            <a:pPr marL="360000" indent="-360000">
              <a:spcBef>
                <a:spcPts val="600"/>
              </a:spcBef>
              <a:spcAft>
                <a:spcPts val="600"/>
              </a:spcAft>
              <a:buSzPct val="120000"/>
              <a:buBlip>
                <a:blip r:embed="rId5"/>
              </a:buBlip>
            </a:pPr>
            <a:r>
              <a:rPr lang="en-CA" sz="1600" dirty="0" smtClean="0"/>
              <a:t>Structured training </a:t>
            </a:r>
            <a:r>
              <a:rPr lang="en-CA" sz="1600" dirty="0" smtClean="0"/>
              <a:t>programs.</a:t>
            </a:r>
            <a:endParaRPr lang="en-CA" sz="1600" dirty="0" smtClean="0"/>
          </a:p>
          <a:p>
            <a:pPr marL="360000" indent="-360000">
              <a:spcBef>
                <a:spcPts val="600"/>
              </a:spcBef>
              <a:spcAft>
                <a:spcPts val="600"/>
              </a:spcAft>
              <a:buSzPct val="120000"/>
              <a:buBlip>
                <a:blip r:embed="rId5"/>
              </a:buBlip>
            </a:pPr>
            <a:r>
              <a:rPr lang="en-CA" sz="1600" dirty="0" smtClean="0"/>
              <a:t>Our Masters train year round with cross training and </a:t>
            </a:r>
            <a:r>
              <a:rPr lang="en-CA" sz="1600" dirty="0" err="1" smtClean="0"/>
              <a:t>dryland</a:t>
            </a:r>
            <a:r>
              <a:rPr lang="en-CA" sz="1600" dirty="0" smtClean="0"/>
              <a:t> when not training on snow.</a:t>
            </a:r>
          </a:p>
          <a:p>
            <a:pPr marL="360000" indent="-360000">
              <a:spcBef>
                <a:spcPts val="600"/>
              </a:spcBef>
              <a:spcAft>
                <a:spcPts val="600"/>
              </a:spcAft>
              <a:buSzPct val="120000"/>
              <a:buBlip>
                <a:blip r:embed="rId5"/>
              </a:buBlip>
            </a:pPr>
            <a:r>
              <a:rPr lang="en-CA" sz="1600" dirty="0" smtClean="0"/>
              <a:t>We ski in races of short and long distances, </a:t>
            </a:r>
            <a:r>
              <a:rPr lang="en-CA" sz="1600" dirty="0" err="1" smtClean="0"/>
              <a:t>loppets</a:t>
            </a:r>
            <a:r>
              <a:rPr lang="en-CA" sz="1600" dirty="0" smtClean="0"/>
              <a:t>, touring events and recreationally.  We are well represented at the Gatineau </a:t>
            </a:r>
            <a:r>
              <a:rPr lang="en-CA" sz="1600" dirty="0" err="1" smtClean="0"/>
              <a:t>Loppet</a:t>
            </a:r>
            <a:r>
              <a:rPr lang="en-CA" sz="1600" dirty="0" smtClean="0"/>
              <a:t>, the Canadian Ski Marathon and the Masters World </a:t>
            </a:r>
            <a:r>
              <a:rPr lang="en-CA" sz="1600" dirty="0" smtClean="0"/>
              <a:t>Cups.</a:t>
            </a:r>
            <a:endParaRPr lang="en-CA" sz="1600" dirty="0" smtClean="0"/>
          </a:p>
          <a:p>
            <a:pPr marL="360000" indent="-360000">
              <a:spcBef>
                <a:spcPts val="600"/>
              </a:spcBef>
              <a:spcAft>
                <a:spcPts val="600"/>
              </a:spcAft>
              <a:buSzPct val="120000"/>
              <a:buBlip>
                <a:blip r:embed="rId5"/>
              </a:buBlip>
            </a:pPr>
            <a:r>
              <a:rPr lang="en-CA" sz="1600" dirty="0" smtClean="0"/>
              <a:t>Please visit our Website:  </a:t>
            </a:r>
            <a:r>
              <a:rPr lang="en-CA" sz="1600" dirty="0" smtClean="0">
                <a:hlinkClick r:id="rId6"/>
              </a:rPr>
              <a:t>www.xcchelseamasters.com</a:t>
            </a:r>
            <a:endParaRPr lang="en-CA" sz="1600" dirty="0" smtClean="0"/>
          </a:p>
        </p:txBody>
      </p:sp>
      <p:sp>
        <p:nvSpPr>
          <p:cNvPr id="19" name="Freeform 18"/>
          <p:cNvSpPr/>
          <p:nvPr/>
        </p:nvSpPr>
        <p:spPr>
          <a:xfrm>
            <a:off x="395537" y="6093296"/>
            <a:ext cx="7920880" cy="513375"/>
          </a:xfrm>
          <a:custGeom>
            <a:avLst/>
            <a:gdLst>
              <a:gd name="connsiteX0" fmla="*/ 0 w 8472153"/>
              <a:gd name="connsiteY0" fmla="*/ 637504 h 1017431"/>
              <a:gd name="connsiteX1" fmla="*/ 1313646 w 8472153"/>
              <a:gd name="connsiteY1" fmla="*/ 985234 h 1017431"/>
              <a:gd name="connsiteX2" fmla="*/ 2305319 w 8472153"/>
              <a:gd name="connsiteY2" fmla="*/ 508715 h 1017431"/>
              <a:gd name="connsiteX3" fmla="*/ 3116688 w 8472153"/>
              <a:gd name="connsiteY3" fmla="*/ 907960 h 1017431"/>
              <a:gd name="connsiteX4" fmla="*/ 4134119 w 8472153"/>
              <a:gd name="connsiteY4" fmla="*/ 856445 h 1017431"/>
              <a:gd name="connsiteX5" fmla="*/ 4662153 w 8472153"/>
              <a:gd name="connsiteY5" fmla="*/ 611746 h 1017431"/>
              <a:gd name="connsiteX6" fmla="*/ 5370491 w 8472153"/>
              <a:gd name="connsiteY6" fmla="*/ 946597 h 1017431"/>
              <a:gd name="connsiteX7" fmla="*/ 7469747 w 8472153"/>
              <a:gd name="connsiteY7" fmla="*/ 882203 h 1017431"/>
              <a:gd name="connsiteX8" fmla="*/ 8319753 w 8472153"/>
              <a:gd name="connsiteY8" fmla="*/ 135228 h 1017431"/>
              <a:gd name="connsiteX9" fmla="*/ 8384147 w 8472153"/>
              <a:gd name="connsiteY9" fmla="*/ 70834 h 101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72153" h="1017431">
                <a:moveTo>
                  <a:pt x="0" y="637504"/>
                </a:moveTo>
                <a:cubicBezTo>
                  <a:pt x="464713" y="822101"/>
                  <a:pt x="929426" y="1006699"/>
                  <a:pt x="1313646" y="985234"/>
                </a:cubicBezTo>
                <a:cubicBezTo>
                  <a:pt x="1697866" y="963769"/>
                  <a:pt x="2004812" y="521594"/>
                  <a:pt x="2305319" y="508715"/>
                </a:cubicBezTo>
                <a:cubicBezTo>
                  <a:pt x="2605826" y="495836"/>
                  <a:pt x="2811888" y="850005"/>
                  <a:pt x="3116688" y="907960"/>
                </a:cubicBezTo>
                <a:cubicBezTo>
                  <a:pt x="3421488" y="965915"/>
                  <a:pt x="3876542" y="905814"/>
                  <a:pt x="4134119" y="856445"/>
                </a:cubicBezTo>
                <a:cubicBezTo>
                  <a:pt x="4391696" y="807076"/>
                  <a:pt x="4456091" y="596721"/>
                  <a:pt x="4662153" y="611746"/>
                </a:cubicBezTo>
                <a:cubicBezTo>
                  <a:pt x="4868215" y="626771"/>
                  <a:pt x="4902559" y="901521"/>
                  <a:pt x="5370491" y="946597"/>
                </a:cubicBezTo>
                <a:cubicBezTo>
                  <a:pt x="5838423" y="991673"/>
                  <a:pt x="6978203" y="1017431"/>
                  <a:pt x="7469747" y="882203"/>
                </a:cubicBezTo>
                <a:cubicBezTo>
                  <a:pt x="7961291" y="746975"/>
                  <a:pt x="8167353" y="270456"/>
                  <a:pt x="8319753" y="135228"/>
                </a:cubicBezTo>
                <a:cubicBezTo>
                  <a:pt x="8472153" y="0"/>
                  <a:pt x="8428150" y="35417"/>
                  <a:pt x="8384147" y="70834"/>
                </a:cubicBezTo>
              </a:path>
            </a:pathLst>
          </a:custGeom>
          <a:ln w="508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20" name="Picture 2"/>
          <p:cNvPicPr>
            <a:picLocks noChangeAspect="1" noChangeArrowheads="1"/>
          </p:cNvPicPr>
          <p:nvPr/>
        </p:nvPicPr>
        <p:blipFill>
          <a:blip r:embed="rId7" cstate="print"/>
          <a:srcRect/>
          <a:stretch>
            <a:fillRect/>
          </a:stretch>
        </p:blipFill>
        <p:spPr bwMode="auto">
          <a:xfrm>
            <a:off x="8316416" y="5661248"/>
            <a:ext cx="517497" cy="504056"/>
          </a:xfrm>
          <a:prstGeom prst="rect">
            <a:avLst/>
          </a:prstGeom>
          <a:noFill/>
          <a:ln w="9525">
            <a:noFill/>
            <a:miter lim="800000"/>
            <a:headEnd/>
            <a:tailEnd/>
          </a:ln>
        </p:spPr>
      </p:pic>
    </p:spTree>
    <p:extLst>
      <p:ext uri="{BB962C8B-B14F-4D97-AF65-F5344CB8AC3E}">
        <p14:creationId xmlns="" xmlns:p14="http://schemas.microsoft.com/office/powerpoint/2010/main" val="3057933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395536" y="260648"/>
            <a:ext cx="8411831" cy="1800200"/>
            <a:chOff x="395536" y="1484784"/>
            <a:chExt cx="8411831" cy="1800200"/>
          </a:xfrm>
        </p:grpSpPr>
        <p:pic>
          <p:nvPicPr>
            <p:cNvPr id="1029" name="Picture 5"/>
            <p:cNvPicPr>
              <a:picLocks noChangeAspect="1" noChangeArrowheads="1"/>
            </p:cNvPicPr>
            <p:nvPr/>
          </p:nvPicPr>
          <p:blipFill>
            <a:blip r:embed="rId2" cstate="print"/>
            <a:srcRect l="19828" t="12000" r="29157"/>
            <a:stretch>
              <a:fillRect/>
            </a:stretch>
          </p:blipFill>
          <p:spPr bwMode="auto">
            <a:xfrm>
              <a:off x="3734388" y="1700808"/>
              <a:ext cx="5072979" cy="1584176"/>
            </a:xfrm>
            <a:prstGeom prst="rect">
              <a:avLst/>
            </a:prstGeom>
            <a:noFill/>
            <a:ln w="9525">
              <a:noFill/>
              <a:miter lim="800000"/>
              <a:headEnd/>
              <a:tailEnd/>
            </a:ln>
          </p:spPr>
        </p:pic>
        <p:pic>
          <p:nvPicPr>
            <p:cNvPr id="14341" name="Picture 5" descr="XC Chelsea Masters">
              <a:hlinkClick r:id="rId3" tooltip="The faster masters!"/>
            </p:cNvPr>
            <p:cNvPicPr>
              <a:picLocks noChangeAspect="1" noChangeArrowheads="1"/>
            </p:cNvPicPr>
            <p:nvPr/>
          </p:nvPicPr>
          <p:blipFill>
            <a:blip r:embed="rId4" cstate="print"/>
            <a:srcRect/>
            <a:stretch>
              <a:fillRect/>
            </a:stretch>
          </p:blipFill>
          <p:spPr bwMode="auto">
            <a:xfrm>
              <a:off x="395536" y="1484784"/>
              <a:ext cx="3810000" cy="1790701"/>
            </a:xfrm>
            <a:prstGeom prst="rect">
              <a:avLst/>
            </a:prstGeom>
            <a:noFill/>
          </p:spPr>
        </p:pic>
      </p:grpSp>
      <p:sp>
        <p:nvSpPr>
          <p:cNvPr id="5" name="Content Placeholder 4"/>
          <p:cNvSpPr>
            <a:spLocks noGrp="1"/>
          </p:cNvSpPr>
          <p:nvPr>
            <p:ph idx="1"/>
          </p:nvPr>
        </p:nvSpPr>
        <p:spPr>
          <a:xfrm>
            <a:off x="5220072" y="1844824"/>
            <a:ext cx="3024336" cy="936104"/>
          </a:xfrm>
        </p:spPr>
        <p:txBody>
          <a:bodyPr>
            <a:normAutofit/>
          </a:bodyPr>
          <a:lstStyle/>
          <a:p>
            <a:pPr marL="0" indent="0" algn="ctr">
              <a:buNone/>
            </a:pPr>
            <a:endParaRPr lang="en-CA" dirty="0" smtClean="0">
              <a:latin typeface="Arial Black" pitchFamily="34" charset="0"/>
            </a:endParaRPr>
          </a:p>
          <a:p>
            <a:pPr marL="0" indent="0">
              <a:buNone/>
            </a:pPr>
            <a:endParaRPr lang="en-CA" dirty="0"/>
          </a:p>
        </p:txBody>
      </p:sp>
      <p:sp>
        <p:nvSpPr>
          <p:cNvPr id="15" name="TextBox 14"/>
          <p:cNvSpPr txBox="1"/>
          <p:nvPr/>
        </p:nvSpPr>
        <p:spPr>
          <a:xfrm>
            <a:off x="323528" y="2492896"/>
            <a:ext cx="8496944" cy="3323987"/>
          </a:xfrm>
          <a:prstGeom prst="rect">
            <a:avLst/>
          </a:prstGeom>
          <a:noFill/>
        </p:spPr>
        <p:txBody>
          <a:bodyPr wrap="square" rtlCol="0">
            <a:spAutoFit/>
          </a:bodyPr>
          <a:lstStyle/>
          <a:p>
            <a:pPr indent="-457200">
              <a:spcBef>
                <a:spcPts val="600"/>
              </a:spcBef>
              <a:spcAft>
                <a:spcPts val="600"/>
              </a:spcAft>
              <a:buSzPct val="120000"/>
            </a:pPr>
            <a:r>
              <a:rPr lang="en-CA" sz="3200" b="1" dirty="0" smtClean="0"/>
              <a:t>Club Objectives:</a:t>
            </a:r>
          </a:p>
          <a:p>
            <a:pPr marL="360000" indent="-360000">
              <a:spcBef>
                <a:spcPts val="600"/>
              </a:spcBef>
              <a:spcAft>
                <a:spcPts val="600"/>
              </a:spcAft>
              <a:buSzPct val="120000"/>
              <a:buBlip>
                <a:blip r:embed="rId5"/>
              </a:buBlip>
            </a:pPr>
            <a:r>
              <a:rPr lang="en-CA" sz="1600" dirty="0" smtClean="0"/>
              <a:t>To develop and promote Masters racing.</a:t>
            </a:r>
          </a:p>
          <a:p>
            <a:pPr marL="360000" indent="-360000">
              <a:spcBef>
                <a:spcPts val="600"/>
              </a:spcBef>
              <a:spcAft>
                <a:spcPts val="600"/>
              </a:spcAft>
              <a:buSzPct val="120000"/>
              <a:buBlip>
                <a:blip r:embed="rId5"/>
              </a:buBlip>
            </a:pPr>
            <a:r>
              <a:rPr lang="en-CA" sz="1600" dirty="0" smtClean="0"/>
              <a:t>To encourage and promote cross country skiing as a lifelong sport and one of the best activities for adults to stay fit and active;.</a:t>
            </a:r>
          </a:p>
          <a:p>
            <a:pPr marL="360000" indent="-360000">
              <a:spcBef>
                <a:spcPts val="600"/>
              </a:spcBef>
              <a:spcAft>
                <a:spcPts val="600"/>
              </a:spcAft>
              <a:buSzPct val="120000"/>
              <a:buBlip>
                <a:blip r:embed="rId5"/>
              </a:buBlip>
            </a:pPr>
            <a:r>
              <a:rPr lang="en-CA" sz="1600" dirty="0" smtClean="0"/>
              <a:t>To support the cross country ski community at large, including Cross Country Canada, in the promotion of the sport for recreation and competition.</a:t>
            </a:r>
          </a:p>
          <a:p>
            <a:pPr marL="360000" indent="-360000">
              <a:spcBef>
                <a:spcPts val="600"/>
              </a:spcBef>
              <a:spcAft>
                <a:spcPts val="600"/>
              </a:spcAft>
              <a:buSzPct val="120000"/>
              <a:buBlip>
                <a:blip r:embed="rId5"/>
              </a:buBlip>
            </a:pPr>
            <a:r>
              <a:rPr lang="en-CA" sz="1600" dirty="0" smtClean="0"/>
              <a:t>To help promote the protection of our parks, green space, and wilderness for low impact recreation such as cross country skiing. </a:t>
            </a:r>
          </a:p>
          <a:p>
            <a:pPr marL="360000" indent="-360000">
              <a:spcBef>
                <a:spcPts val="600"/>
              </a:spcBef>
              <a:spcAft>
                <a:spcPts val="600"/>
              </a:spcAft>
              <a:buSzPct val="120000"/>
              <a:buBlip>
                <a:blip r:embed="rId5"/>
              </a:buBlip>
            </a:pPr>
            <a:endParaRPr lang="en-CA" sz="1600" dirty="0" smtClean="0"/>
          </a:p>
        </p:txBody>
      </p:sp>
      <p:sp>
        <p:nvSpPr>
          <p:cNvPr id="19" name="Freeform 18"/>
          <p:cNvSpPr/>
          <p:nvPr/>
        </p:nvSpPr>
        <p:spPr>
          <a:xfrm>
            <a:off x="395537" y="6093296"/>
            <a:ext cx="7920880" cy="513375"/>
          </a:xfrm>
          <a:custGeom>
            <a:avLst/>
            <a:gdLst>
              <a:gd name="connsiteX0" fmla="*/ 0 w 8472153"/>
              <a:gd name="connsiteY0" fmla="*/ 637504 h 1017431"/>
              <a:gd name="connsiteX1" fmla="*/ 1313646 w 8472153"/>
              <a:gd name="connsiteY1" fmla="*/ 985234 h 1017431"/>
              <a:gd name="connsiteX2" fmla="*/ 2305319 w 8472153"/>
              <a:gd name="connsiteY2" fmla="*/ 508715 h 1017431"/>
              <a:gd name="connsiteX3" fmla="*/ 3116688 w 8472153"/>
              <a:gd name="connsiteY3" fmla="*/ 907960 h 1017431"/>
              <a:gd name="connsiteX4" fmla="*/ 4134119 w 8472153"/>
              <a:gd name="connsiteY4" fmla="*/ 856445 h 1017431"/>
              <a:gd name="connsiteX5" fmla="*/ 4662153 w 8472153"/>
              <a:gd name="connsiteY5" fmla="*/ 611746 h 1017431"/>
              <a:gd name="connsiteX6" fmla="*/ 5370491 w 8472153"/>
              <a:gd name="connsiteY6" fmla="*/ 946597 h 1017431"/>
              <a:gd name="connsiteX7" fmla="*/ 7469747 w 8472153"/>
              <a:gd name="connsiteY7" fmla="*/ 882203 h 1017431"/>
              <a:gd name="connsiteX8" fmla="*/ 8319753 w 8472153"/>
              <a:gd name="connsiteY8" fmla="*/ 135228 h 1017431"/>
              <a:gd name="connsiteX9" fmla="*/ 8384147 w 8472153"/>
              <a:gd name="connsiteY9" fmla="*/ 70834 h 101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72153" h="1017431">
                <a:moveTo>
                  <a:pt x="0" y="637504"/>
                </a:moveTo>
                <a:cubicBezTo>
                  <a:pt x="464713" y="822101"/>
                  <a:pt x="929426" y="1006699"/>
                  <a:pt x="1313646" y="985234"/>
                </a:cubicBezTo>
                <a:cubicBezTo>
                  <a:pt x="1697866" y="963769"/>
                  <a:pt x="2004812" y="521594"/>
                  <a:pt x="2305319" y="508715"/>
                </a:cubicBezTo>
                <a:cubicBezTo>
                  <a:pt x="2605826" y="495836"/>
                  <a:pt x="2811888" y="850005"/>
                  <a:pt x="3116688" y="907960"/>
                </a:cubicBezTo>
                <a:cubicBezTo>
                  <a:pt x="3421488" y="965915"/>
                  <a:pt x="3876542" y="905814"/>
                  <a:pt x="4134119" y="856445"/>
                </a:cubicBezTo>
                <a:cubicBezTo>
                  <a:pt x="4391696" y="807076"/>
                  <a:pt x="4456091" y="596721"/>
                  <a:pt x="4662153" y="611746"/>
                </a:cubicBezTo>
                <a:cubicBezTo>
                  <a:pt x="4868215" y="626771"/>
                  <a:pt x="4902559" y="901521"/>
                  <a:pt x="5370491" y="946597"/>
                </a:cubicBezTo>
                <a:cubicBezTo>
                  <a:pt x="5838423" y="991673"/>
                  <a:pt x="6978203" y="1017431"/>
                  <a:pt x="7469747" y="882203"/>
                </a:cubicBezTo>
                <a:cubicBezTo>
                  <a:pt x="7961291" y="746975"/>
                  <a:pt x="8167353" y="270456"/>
                  <a:pt x="8319753" y="135228"/>
                </a:cubicBezTo>
                <a:cubicBezTo>
                  <a:pt x="8472153" y="0"/>
                  <a:pt x="8428150" y="35417"/>
                  <a:pt x="8384147" y="70834"/>
                </a:cubicBezTo>
              </a:path>
            </a:pathLst>
          </a:custGeom>
          <a:ln w="508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20" name="Picture 2"/>
          <p:cNvPicPr>
            <a:picLocks noChangeAspect="1" noChangeArrowheads="1"/>
          </p:cNvPicPr>
          <p:nvPr/>
        </p:nvPicPr>
        <p:blipFill>
          <a:blip r:embed="rId6" cstate="print"/>
          <a:srcRect/>
          <a:stretch>
            <a:fillRect/>
          </a:stretch>
        </p:blipFill>
        <p:spPr bwMode="auto">
          <a:xfrm>
            <a:off x="8316416" y="5661248"/>
            <a:ext cx="517497" cy="504056"/>
          </a:xfrm>
          <a:prstGeom prst="rect">
            <a:avLst/>
          </a:prstGeom>
          <a:noFill/>
          <a:ln w="9525">
            <a:noFill/>
            <a:miter lim="800000"/>
            <a:headEnd/>
            <a:tailEnd/>
          </a:ln>
        </p:spPr>
      </p:pic>
    </p:spTree>
    <p:extLst>
      <p:ext uri="{BB962C8B-B14F-4D97-AF65-F5344CB8AC3E}">
        <p14:creationId xmlns="" xmlns:p14="http://schemas.microsoft.com/office/powerpoint/2010/main" val="3057933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395536" y="260648"/>
            <a:ext cx="8411831" cy="1800200"/>
            <a:chOff x="395536" y="1484784"/>
            <a:chExt cx="8411831" cy="1800200"/>
          </a:xfrm>
        </p:grpSpPr>
        <p:pic>
          <p:nvPicPr>
            <p:cNvPr id="1029" name="Picture 5"/>
            <p:cNvPicPr>
              <a:picLocks noChangeAspect="1" noChangeArrowheads="1"/>
            </p:cNvPicPr>
            <p:nvPr/>
          </p:nvPicPr>
          <p:blipFill>
            <a:blip r:embed="rId2" cstate="print"/>
            <a:srcRect l="19828" t="12000" r="29157"/>
            <a:stretch>
              <a:fillRect/>
            </a:stretch>
          </p:blipFill>
          <p:spPr bwMode="auto">
            <a:xfrm>
              <a:off x="3734388" y="1700808"/>
              <a:ext cx="5072979" cy="1584176"/>
            </a:xfrm>
            <a:prstGeom prst="rect">
              <a:avLst/>
            </a:prstGeom>
            <a:noFill/>
            <a:ln w="9525">
              <a:noFill/>
              <a:miter lim="800000"/>
              <a:headEnd/>
              <a:tailEnd/>
            </a:ln>
          </p:spPr>
        </p:pic>
        <p:pic>
          <p:nvPicPr>
            <p:cNvPr id="14341" name="Picture 5" descr="XC Chelsea Masters">
              <a:hlinkClick r:id="rId3" tooltip="The faster masters!"/>
            </p:cNvPr>
            <p:cNvPicPr>
              <a:picLocks noChangeAspect="1" noChangeArrowheads="1"/>
            </p:cNvPicPr>
            <p:nvPr/>
          </p:nvPicPr>
          <p:blipFill>
            <a:blip r:embed="rId4" cstate="print"/>
            <a:srcRect/>
            <a:stretch>
              <a:fillRect/>
            </a:stretch>
          </p:blipFill>
          <p:spPr bwMode="auto">
            <a:xfrm>
              <a:off x="395536" y="1484784"/>
              <a:ext cx="3810000" cy="1790701"/>
            </a:xfrm>
            <a:prstGeom prst="rect">
              <a:avLst/>
            </a:prstGeom>
            <a:noFill/>
          </p:spPr>
        </p:pic>
      </p:grpSp>
      <p:sp>
        <p:nvSpPr>
          <p:cNvPr id="5" name="Content Placeholder 4"/>
          <p:cNvSpPr>
            <a:spLocks noGrp="1"/>
          </p:cNvSpPr>
          <p:nvPr>
            <p:ph idx="1"/>
          </p:nvPr>
        </p:nvSpPr>
        <p:spPr>
          <a:xfrm>
            <a:off x="5220072" y="1844824"/>
            <a:ext cx="3024336" cy="936104"/>
          </a:xfrm>
        </p:spPr>
        <p:txBody>
          <a:bodyPr>
            <a:normAutofit/>
          </a:bodyPr>
          <a:lstStyle/>
          <a:p>
            <a:pPr marL="0" indent="0" algn="ctr">
              <a:buNone/>
            </a:pPr>
            <a:endParaRPr lang="en-CA" dirty="0" smtClean="0">
              <a:latin typeface="Arial Black" pitchFamily="34" charset="0"/>
            </a:endParaRPr>
          </a:p>
          <a:p>
            <a:pPr marL="0" indent="0">
              <a:buNone/>
            </a:pPr>
            <a:endParaRPr lang="en-CA" dirty="0"/>
          </a:p>
        </p:txBody>
      </p:sp>
      <p:sp>
        <p:nvSpPr>
          <p:cNvPr id="15" name="TextBox 14"/>
          <p:cNvSpPr txBox="1"/>
          <p:nvPr/>
        </p:nvSpPr>
        <p:spPr>
          <a:xfrm>
            <a:off x="323528" y="2492896"/>
            <a:ext cx="8496944" cy="2523768"/>
          </a:xfrm>
          <a:prstGeom prst="rect">
            <a:avLst/>
          </a:prstGeom>
          <a:noFill/>
        </p:spPr>
        <p:txBody>
          <a:bodyPr wrap="square" rtlCol="0">
            <a:spAutoFit/>
          </a:bodyPr>
          <a:lstStyle/>
          <a:p>
            <a:pPr indent="-457200">
              <a:spcBef>
                <a:spcPts val="600"/>
              </a:spcBef>
              <a:spcAft>
                <a:spcPts val="600"/>
              </a:spcAft>
              <a:buSzPct val="120000"/>
            </a:pPr>
            <a:r>
              <a:rPr lang="en-CA" sz="3200" b="1" dirty="0" smtClean="0"/>
              <a:t>Sponsorship Proposal:</a:t>
            </a:r>
          </a:p>
          <a:p>
            <a:pPr marL="360000" indent="-360000">
              <a:spcBef>
                <a:spcPts val="600"/>
              </a:spcBef>
              <a:spcAft>
                <a:spcPts val="600"/>
              </a:spcAft>
              <a:buSzPct val="120000"/>
              <a:buBlip>
                <a:blip r:embed="rId5"/>
              </a:buBlip>
            </a:pPr>
            <a:r>
              <a:rPr lang="en-CA" sz="1600" dirty="0" smtClean="0"/>
              <a:t> XC Chelsea Masters is seeking sponsors who wish to support the operation of our club and the achievement of our objectives. </a:t>
            </a:r>
          </a:p>
          <a:p>
            <a:pPr marL="360000" indent="-360000">
              <a:spcBef>
                <a:spcPts val="600"/>
              </a:spcBef>
              <a:spcAft>
                <a:spcPts val="600"/>
              </a:spcAft>
              <a:buSzPct val="120000"/>
              <a:buBlip>
                <a:blip r:embed="rId5"/>
              </a:buBlip>
            </a:pPr>
            <a:r>
              <a:rPr lang="en-CA" sz="1600" dirty="0" smtClean="0"/>
              <a:t>We are offering the following sponsorship options for potential sponsors: gold, silver, bronze and goods-in-kind. </a:t>
            </a:r>
          </a:p>
          <a:p>
            <a:pPr marL="360000" indent="-360000">
              <a:spcBef>
                <a:spcPts val="600"/>
              </a:spcBef>
              <a:spcAft>
                <a:spcPts val="600"/>
              </a:spcAft>
              <a:buSzPct val="120000"/>
              <a:buBlip>
                <a:blip r:embed="rId5"/>
              </a:buBlip>
            </a:pPr>
            <a:r>
              <a:rPr lang="en-CA" sz="1600" dirty="0" smtClean="0"/>
              <a:t>In the first three categories, sponsors commit to a financial sponsorship and/or the supply of goods and services, while the latter is just of the supply of goods and services</a:t>
            </a:r>
            <a:r>
              <a:rPr lang="en-CA" sz="1600" dirty="0" smtClean="0"/>
              <a:t>.</a:t>
            </a:r>
            <a:endParaRPr lang="en-CA" sz="1600" dirty="0" smtClean="0"/>
          </a:p>
        </p:txBody>
      </p:sp>
      <p:sp>
        <p:nvSpPr>
          <p:cNvPr id="19" name="Freeform 18"/>
          <p:cNvSpPr/>
          <p:nvPr/>
        </p:nvSpPr>
        <p:spPr>
          <a:xfrm>
            <a:off x="395537" y="6093296"/>
            <a:ext cx="7920880" cy="513375"/>
          </a:xfrm>
          <a:custGeom>
            <a:avLst/>
            <a:gdLst>
              <a:gd name="connsiteX0" fmla="*/ 0 w 8472153"/>
              <a:gd name="connsiteY0" fmla="*/ 637504 h 1017431"/>
              <a:gd name="connsiteX1" fmla="*/ 1313646 w 8472153"/>
              <a:gd name="connsiteY1" fmla="*/ 985234 h 1017431"/>
              <a:gd name="connsiteX2" fmla="*/ 2305319 w 8472153"/>
              <a:gd name="connsiteY2" fmla="*/ 508715 h 1017431"/>
              <a:gd name="connsiteX3" fmla="*/ 3116688 w 8472153"/>
              <a:gd name="connsiteY3" fmla="*/ 907960 h 1017431"/>
              <a:gd name="connsiteX4" fmla="*/ 4134119 w 8472153"/>
              <a:gd name="connsiteY4" fmla="*/ 856445 h 1017431"/>
              <a:gd name="connsiteX5" fmla="*/ 4662153 w 8472153"/>
              <a:gd name="connsiteY5" fmla="*/ 611746 h 1017431"/>
              <a:gd name="connsiteX6" fmla="*/ 5370491 w 8472153"/>
              <a:gd name="connsiteY6" fmla="*/ 946597 h 1017431"/>
              <a:gd name="connsiteX7" fmla="*/ 7469747 w 8472153"/>
              <a:gd name="connsiteY7" fmla="*/ 882203 h 1017431"/>
              <a:gd name="connsiteX8" fmla="*/ 8319753 w 8472153"/>
              <a:gd name="connsiteY8" fmla="*/ 135228 h 1017431"/>
              <a:gd name="connsiteX9" fmla="*/ 8384147 w 8472153"/>
              <a:gd name="connsiteY9" fmla="*/ 70834 h 101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72153" h="1017431">
                <a:moveTo>
                  <a:pt x="0" y="637504"/>
                </a:moveTo>
                <a:cubicBezTo>
                  <a:pt x="464713" y="822101"/>
                  <a:pt x="929426" y="1006699"/>
                  <a:pt x="1313646" y="985234"/>
                </a:cubicBezTo>
                <a:cubicBezTo>
                  <a:pt x="1697866" y="963769"/>
                  <a:pt x="2004812" y="521594"/>
                  <a:pt x="2305319" y="508715"/>
                </a:cubicBezTo>
                <a:cubicBezTo>
                  <a:pt x="2605826" y="495836"/>
                  <a:pt x="2811888" y="850005"/>
                  <a:pt x="3116688" y="907960"/>
                </a:cubicBezTo>
                <a:cubicBezTo>
                  <a:pt x="3421488" y="965915"/>
                  <a:pt x="3876542" y="905814"/>
                  <a:pt x="4134119" y="856445"/>
                </a:cubicBezTo>
                <a:cubicBezTo>
                  <a:pt x="4391696" y="807076"/>
                  <a:pt x="4456091" y="596721"/>
                  <a:pt x="4662153" y="611746"/>
                </a:cubicBezTo>
                <a:cubicBezTo>
                  <a:pt x="4868215" y="626771"/>
                  <a:pt x="4902559" y="901521"/>
                  <a:pt x="5370491" y="946597"/>
                </a:cubicBezTo>
                <a:cubicBezTo>
                  <a:pt x="5838423" y="991673"/>
                  <a:pt x="6978203" y="1017431"/>
                  <a:pt x="7469747" y="882203"/>
                </a:cubicBezTo>
                <a:cubicBezTo>
                  <a:pt x="7961291" y="746975"/>
                  <a:pt x="8167353" y="270456"/>
                  <a:pt x="8319753" y="135228"/>
                </a:cubicBezTo>
                <a:cubicBezTo>
                  <a:pt x="8472153" y="0"/>
                  <a:pt x="8428150" y="35417"/>
                  <a:pt x="8384147" y="70834"/>
                </a:cubicBezTo>
              </a:path>
            </a:pathLst>
          </a:custGeom>
          <a:ln w="508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20" name="Picture 2"/>
          <p:cNvPicPr>
            <a:picLocks noChangeAspect="1" noChangeArrowheads="1"/>
          </p:cNvPicPr>
          <p:nvPr/>
        </p:nvPicPr>
        <p:blipFill>
          <a:blip r:embed="rId6" cstate="print"/>
          <a:srcRect/>
          <a:stretch>
            <a:fillRect/>
          </a:stretch>
        </p:blipFill>
        <p:spPr bwMode="auto">
          <a:xfrm>
            <a:off x="8316416" y="5661248"/>
            <a:ext cx="517497" cy="504056"/>
          </a:xfrm>
          <a:prstGeom prst="rect">
            <a:avLst/>
          </a:prstGeom>
          <a:noFill/>
          <a:ln w="9525">
            <a:noFill/>
            <a:miter lim="800000"/>
            <a:headEnd/>
            <a:tailEnd/>
          </a:ln>
        </p:spPr>
      </p:pic>
    </p:spTree>
    <p:extLst>
      <p:ext uri="{BB962C8B-B14F-4D97-AF65-F5344CB8AC3E}">
        <p14:creationId xmlns="" xmlns:p14="http://schemas.microsoft.com/office/powerpoint/2010/main" val="3057933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395536" y="260648"/>
            <a:ext cx="8411831" cy="1800200"/>
            <a:chOff x="395536" y="1484784"/>
            <a:chExt cx="8411831" cy="1800200"/>
          </a:xfrm>
        </p:grpSpPr>
        <p:pic>
          <p:nvPicPr>
            <p:cNvPr id="1029" name="Picture 5"/>
            <p:cNvPicPr>
              <a:picLocks noChangeAspect="1" noChangeArrowheads="1"/>
            </p:cNvPicPr>
            <p:nvPr/>
          </p:nvPicPr>
          <p:blipFill>
            <a:blip r:embed="rId2" cstate="print"/>
            <a:srcRect l="19828" t="12000" r="29157"/>
            <a:stretch>
              <a:fillRect/>
            </a:stretch>
          </p:blipFill>
          <p:spPr bwMode="auto">
            <a:xfrm>
              <a:off x="3734388" y="1700808"/>
              <a:ext cx="5072979" cy="1584176"/>
            </a:xfrm>
            <a:prstGeom prst="rect">
              <a:avLst/>
            </a:prstGeom>
            <a:noFill/>
            <a:ln w="9525">
              <a:noFill/>
              <a:miter lim="800000"/>
              <a:headEnd/>
              <a:tailEnd/>
            </a:ln>
          </p:spPr>
        </p:pic>
        <p:pic>
          <p:nvPicPr>
            <p:cNvPr id="14341" name="Picture 5" descr="XC Chelsea Masters">
              <a:hlinkClick r:id="rId3" tooltip="The faster masters!"/>
            </p:cNvPr>
            <p:cNvPicPr>
              <a:picLocks noChangeAspect="1" noChangeArrowheads="1"/>
            </p:cNvPicPr>
            <p:nvPr/>
          </p:nvPicPr>
          <p:blipFill>
            <a:blip r:embed="rId4" cstate="print"/>
            <a:srcRect/>
            <a:stretch>
              <a:fillRect/>
            </a:stretch>
          </p:blipFill>
          <p:spPr bwMode="auto">
            <a:xfrm>
              <a:off x="395536" y="1484784"/>
              <a:ext cx="3810000" cy="1790701"/>
            </a:xfrm>
            <a:prstGeom prst="rect">
              <a:avLst/>
            </a:prstGeom>
            <a:noFill/>
          </p:spPr>
        </p:pic>
      </p:grpSp>
      <p:sp>
        <p:nvSpPr>
          <p:cNvPr id="5" name="Content Placeholder 4"/>
          <p:cNvSpPr>
            <a:spLocks noGrp="1"/>
          </p:cNvSpPr>
          <p:nvPr>
            <p:ph idx="1"/>
          </p:nvPr>
        </p:nvSpPr>
        <p:spPr>
          <a:xfrm>
            <a:off x="5220072" y="1844824"/>
            <a:ext cx="3024336" cy="936104"/>
          </a:xfrm>
        </p:spPr>
        <p:txBody>
          <a:bodyPr>
            <a:normAutofit/>
          </a:bodyPr>
          <a:lstStyle/>
          <a:p>
            <a:pPr marL="0" indent="0" algn="ctr">
              <a:buNone/>
            </a:pPr>
            <a:endParaRPr lang="en-CA" dirty="0" smtClean="0">
              <a:latin typeface="Arial Black" pitchFamily="34" charset="0"/>
            </a:endParaRPr>
          </a:p>
          <a:p>
            <a:pPr marL="0" indent="0">
              <a:buNone/>
            </a:pPr>
            <a:endParaRPr lang="en-CA" dirty="0"/>
          </a:p>
        </p:txBody>
      </p:sp>
      <p:sp>
        <p:nvSpPr>
          <p:cNvPr id="15" name="TextBox 14"/>
          <p:cNvSpPr txBox="1"/>
          <p:nvPr/>
        </p:nvSpPr>
        <p:spPr>
          <a:xfrm>
            <a:off x="323528" y="2492896"/>
            <a:ext cx="8496944" cy="3831818"/>
          </a:xfrm>
          <a:prstGeom prst="rect">
            <a:avLst/>
          </a:prstGeom>
          <a:noFill/>
        </p:spPr>
        <p:txBody>
          <a:bodyPr wrap="square" rtlCol="0">
            <a:spAutoFit/>
          </a:bodyPr>
          <a:lstStyle/>
          <a:p>
            <a:pPr indent="-457200">
              <a:spcBef>
                <a:spcPts val="600"/>
              </a:spcBef>
              <a:spcAft>
                <a:spcPts val="600"/>
              </a:spcAft>
              <a:buSzPct val="120000"/>
            </a:pPr>
            <a:r>
              <a:rPr lang="en-CA" sz="3200" b="1" dirty="0" smtClean="0"/>
              <a:t>Sponsorship Proposal – Gold</a:t>
            </a:r>
          </a:p>
          <a:p>
            <a:endParaRPr lang="en-CA" sz="1000" dirty="0" smtClean="0"/>
          </a:p>
          <a:p>
            <a:r>
              <a:rPr lang="en-CA" sz="1600" dirty="0" smtClean="0"/>
              <a:t>Provides the opportunity to be the </a:t>
            </a:r>
            <a:r>
              <a:rPr lang="en-CA" sz="1600" b="1" dirty="0" smtClean="0"/>
              <a:t>Primary Sponsor for XC Chelsea Masters</a:t>
            </a:r>
            <a:r>
              <a:rPr lang="en-CA" sz="1600" dirty="0" smtClean="0"/>
              <a:t>.   With </a:t>
            </a:r>
            <a:r>
              <a:rPr lang="en-CA" sz="1600" b="1" dirty="0" smtClean="0"/>
              <a:t>Gold</a:t>
            </a:r>
            <a:r>
              <a:rPr lang="en-CA" sz="1600" dirty="0" smtClean="0"/>
              <a:t> sponsorship you would receive the following benefits:</a:t>
            </a:r>
          </a:p>
          <a:p>
            <a:endParaRPr lang="en-CA" sz="1000" dirty="0" smtClean="0"/>
          </a:p>
          <a:p>
            <a:pPr marL="360000" indent="-360000">
              <a:spcBef>
                <a:spcPts val="600"/>
              </a:spcBef>
              <a:buSzPct val="120000"/>
              <a:buBlip>
                <a:blip r:embed="rId5"/>
              </a:buBlip>
            </a:pPr>
            <a:r>
              <a:rPr lang="en-CA" sz="1400" dirty="0" smtClean="0"/>
              <a:t>Your company name and logo would be alongside the XC Chelsea Masters logo as a partner on the XC Chelsea Masters web site. </a:t>
            </a:r>
          </a:p>
          <a:p>
            <a:pPr marL="360000" indent="-360000">
              <a:spcBef>
                <a:spcPts val="600"/>
              </a:spcBef>
              <a:buSzPct val="120000"/>
              <a:buBlip>
                <a:blip r:embed="rId5"/>
              </a:buBlip>
            </a:pPr>
            <a:r>
              <a:rPr lang="en-CA" sz="1400" dirty="0" smtClean="0"/>
              <a:t>Your company name and logo will be linked to your company website. </a:t>
            </a:r>
          </a:p>
          <a:p>
            <a:pPr marL="360000" indent="-360000">
              <a:spcBef>
                <a:spcPts val="600"/>
              </a:spcBef>
              <a:buSzPct val="120000"/>
              <a:buBlip>
                <a:blip r:embed="rId5"/>
              </a:buBlip>
            </a:pPr>
            <a:r>
              <a:rPr lang="en-CA" sz="1400" dirty="0" smtClean="0"/>
              <a:t>XC Chelsea Masters would acknowledge your company as the primary sponsor for the club. </a:t>
            </a:r>
          </a:p>
          <a:p>
            <a:pPr marL="360000" indent="-360000">
              <a:spcBef>
                <a:spcPts val="600"/>
              </a:spcBef>
              <a:buSzPct val="120000"/>
              <a:buBlip>
                <a:blip r:embed="rId5"/>
              </a:buBlip>
            </a:pPr>
            <a:r>
              <a:rPr lang="en-CA" sz="1400" dirty="0" smtClean="0"/>
              <a:t>Your company name and logo would appear on all correspondence from XC Chelsea Masters. </a:t>
            </a:r>
          </a:p>
          <a:p>
            <a:pPr marL="360000" indent="-360000">
              <a:spcBef>
                <a:spcPts val="600"/>
              </a:spcBef>
              <a:buSzPct val="120000"/>
              <a:buBlip>
                <a:blip r:embed="rId5"/>
              </a:buBlip>
            </a:pPr>
            <a:r>
              <a:rPr lang="en-CA" sz="1400" dirty="0" smtClean="0"/>
              <a:t>Your company name and logo would appear at any events as a primary sponsor. </a:t>
            </a:r>
          </a:p>
          <a:p>
            <a:pPr marL="360000" indent="-360000">
              <a:spcBef>
                <a:spcPts val="600"/>
              </a:spcBef>
              <a:buSzPct val="120000"/>
              <a:buBlip>
                <a:blip r:embed="rId5"/>
              </a:buBlip>
            </a:pPr>
            <a:r>
              <a:rPr lang="en-CA" sz="1400" dirty="0" smtClean="0"/>
              <a:t>Your company name would appear on team jackets in large letters as the primary sponsor.</a:t>
            </a:r>
          </a:p>
          <a:p>
            <a:pPr marL="720000" lvl="1" indent="-360000">
              <a:spcBef>
                <a:spcPts val="1200"/>
              </a:spcBef>
              <a:buSzPct val="120000"/>
            </a:pPr>
            <a:r>
              <a:rPr lang="en-CA" sz="1600" b="1" dirty="0" smtClean="0"/>
              <a:t>Cost of Gold Sponsorship: $3,000 - $5,000 for one year</a:t>
            </a:r>
            <a:r>
              <a:rPr lang="en-CA" sz="1600" b="1" dirty="0"/>
              <a:t> </a:t>
            </a:r>
            <a:r>
              <a:rPr lang="en-CA" sz="1600" b="1" dirty="0" smtClean="0"/>
              <a:t>(minimum $1500 financial).</a:t>
            </a:r>
          </a:p>
        </p:txBody>
      </p:sp>
      <p:sp>
        <p:nvSpPr>
          <p:cNvPr id="19" name="Freeform 18"/>
          <p:cNvSpPr/>
          <p:nvPr/>
        </p:nvSpPr>
        <p:spPr>
          <a:xfrm>
            <a:off x="395537" y="6093296"/>
            <a:ext cx="7920880" cy="513375"/>
          </a:xfrm>
          <a:custGeom>
            <a:avLst/>
            <a:gdLst>
              <a:gd name="connsiteX0" fmla="*/ 0 w 8472153"/>
              <a:gd name="connsiteY0" fmla="*/ 637504 h 1017431"/>
              <a:gd name="connsiteX1" fmla="*/ 1313646 w 8472153"/>
              <a:gd name="connsiteY1" fmla="*/ 985234 h 1017431"/>
              <a:gd name="connsiteX2" fmla="*/ 2305319 w 8472153"/>
              <a:gd name="connsiteY2" fmla="*/ 508715 h 1017431"/>
              <a:gd name="connsiteX3" fmla="*/ 3116688 w 8472153"/>
              <a:gd name="connsiteY3" fmla="*/ 907960 h 1017431"/>
              <a:gd name="connsiteX4" fmla="*/ 4134119 w 8472153"/>
              <a:gd name="connsiteY4" fmla="*/ 856445 h 1017431"/>
              <a:gd name="connsiteX5" fmla="*/ 4662153 w 8472153"/>
              <a:gd name="connsiteY5" fmla="*/ 611746 h 1017431"/>
              <a:gd name="connsiteX6" fmla="*/ 5370491 w 8472153"/>
              <a:gd name="connsiteY6" fmla="*/ 946597 h 1017431"/>
              <a:gd name="connsiteX7" fmla="*/ 7469747 w 8472153"/>
              <a:gd name="connsiteY7" fmla="*/ 882203 h 1017431"/>
              <a:gd name="connsiteX8" fmla="*/ 8319753 w 8472153"/>
              <a:gd name="connsiteY8" fmla="*/ 135228 h 1017431"/>
              <a:gd name="connsiteX9" fmla="*/ 8384147 w 8472153"/>
              <a:gd name="connsiteY9" fmla="*/ 70834 h 101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72153" h="1017431">
                <a:moveTo>
                  <a:pt x="0" y="637504"/>
                </a:moveTo>
                <a:cubicBezTo>
                  <a:pt x="464713" y="822101"/>
                  <a:pt x="929426" y="1006699"/>
                  <a:pt x="1313646" y="985234"/>
                </a:cubicBezTo>
                <a:cubicBezTo>
                  <a:pt x="1697866" y="963769"/>
                  <a:pt x="2004812" y="521594"/>
                  <a:pt x="2305319" y="508715"/>
                </a:cubicBezTo>
                <a:cubicBezTo>
                  <a:pt x="2605826" y="495836"/>
                  <a:pt x="2811888" y="850005"/>
                  <a:pt x="3116688" y="907960"/>
                </a:cubicBezTo>
                <a:cubicBezTo>
                  <a:pt x="3421488" y="965915"/>
                  <a:pt x="3876542" y="905814"/>
                  <a:pt x="4134119" y="856445"/>
                </a:cubicBezTo>
                <a:cubicBezTo>
                  <a:pt x="4391696" y="807076"/>
                  <a:pt x="4456091" y="596721"/>
                  <a:pt x="4662153" y="611746"/>
                </a:cubicBezTo>
                <a:cubicBezTo>
                  <a:pt x="4868215" y="626771"/>
                  <a:pt x="4902559" y="901521"/>
                  <a:pt x="5370491" y="946597"/>
                </a:cubicBezTo>
                <a:cubicBezTo>
                  <a:pt x="5838423" y="991673"/>
                  <a:pt x="6978203" y="1017431"/>
                  <a:pt x="7469747" y="882203"/>
                </a:cubicBezTo>
                <a:cubicBezTo>
                  <a:pt x="7961291" y="746975"/>
                  <a:pt x="8167353" y="270456"/>
                  <a:pt x="8319753" y="135228"/>
                </a:cubicBezTo>
                <a:cubicBezTo>
                  <a:pt x="8472153" y="0"/>
                  <a:pt x="8428150" y="35417"/>
                  <a:pt x="8384147" y="70834"/>
                </a:cubicBezTo>
              </a:path>
            </a:pathLst>
          </a:custGeom>
          <a:ln w="508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20" name="Picture 2"/>
          <p:cNvPicPr>
            <a:picLocks noChangeAspect="1" noChangeArrowheads="1"/>
          </p:cNvPicPr>
          <p:nvPr/>
        </p:nvPicPr>
        <p:blipFill>
          <a:blip r:embed="rId6" cstate="print"/>
          <a:srcRect/>
          <a:stretch>
            <a:fillRect/>
          </a:stretch>
        </p:blipFill>
        <p:spPr bwMode="auto">
          <a:xfrm>
            <a:off x="8316416" y="5661248"/>
            <a:ext cx="517497" cy="504056"/>
          </a:xfrm>
          <a:prstGeom prst="rect">
            <a:avLst/>
          </a:prstGeom>
          <a:noFill/>
          <a:ln w="9525">
            <a:noFill/>
            <a:miter lim="800000"/>
            <a:headEnd/>
            <a:tailEnd/>
          </a:ln>
        </p:spPr>
      </p:pic>
    </p:spTree>
    <p:extLst>
      <p:ext uri="{BB962C8B-B14F-4D97-AF65-F5344CB8AC3E}">
        <p14:creationId xmlns="" xmlns:p14="http://schemas.microsoft.com/office/powerpoint/2010/main" val="3057933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395536" y="260648"/>
            <a:ext cx="8411831" cy="1800200"/>
            <a:chOff x="395536" y="1484784"/>
            <a:chExt cx="8411831" cy="1800200"/>
          </a:xfrm>
        </p:grpSpPr>
        <p:pic>
          <p:nvPicPr>
            <p:cNvPr id="1029" name="Picture 5"/>
            <p:cNvPicPr>
              <a:picLocks noChangeAspect="1" noChangeArrowheads="1"/>
            </p:cNvPicPr>
            <p:nvPr/>
          </p:nvPicPr>
          <p:blipFill>
            <a:blip r:embed="rId2" cstate="print"/>
            <a:srcRect l="19828" t="12000" r="29157"/>
            <a:stretch>
              <a:fillRect/>
            </a:stretch>
          </p:blipFill>
          <p:spPr bwMode="auto">
            <a:xfrm>
              <a:off x="3734388" y="1700808"/>
              <a:ext cx="5072979" cy="1584176"/>
            </a:xfrm>
            <a:prstGeom prst="rect">
              <a:avLst/>
            </a:prstGeom>
            <a:noFill/>
            <a:ln w="9525">
              <a:noFill/>
              <a:miter lim="800000"/>
              <a:headEnd/>
              <a:tailEnd/>
            </a:ln>
          </p:spPr>
        </p:pic>
        <p:pic>
          <p:nvPicPr>
            <p:cNvPr id="14341" name="Picture 5" descr="XC Chelsea Masters">
              <a:hlinkClick r:id="rId3" tooltip="The faster masters!"/>
            </p:cNvPr>
            <p:cNvPicPr>
              <a:picLocks noChangeAspect="1" noChangeArrowheads="1"/>
            </p:cNvPicPr>
            <p:nvPr/>
          </p:nvPicPr>
          <p:blipFill>
            <a:blip r:embed="rId4" cstate="print"/>
            <a:srcRect/>
            <a:stretch>
              <a:fillRect/>
            </a:stretch>
          </p:blipFill>
          <p:spPr bwMode="auto">
            <a:xfrm>
              <a:off x="395536" y="1484784"/>
              <a:ext cx="3810000" cy="1790701"/>
            </a:xfrm>
            <a:prstGeom prst="rect">
              <a:avLst/>
            </a:prstGeom>
            <a:noFill/>
          </p:spPr>
        </p:pic>
      </p:grpSp>
      <p:sp>
        <p:nvSpPr>
          <p:cNvPr id="5" name="Content Placeholder 4"/>
          <p:cNvSpPr>
            <a:spLocks noGrp="1"/>
          </p:cNvSpPr>
          <p:nvPr>
            <p:ph idx="1"/>
          </p:nvPr>
        </p:nvSpPr>
        <p:spPr>
          <a:xfrm>
            <a:off x="5220072" y="1844824"/>
            <a:ext cx="3024336" cy="936104"/>
          </a:xfrm>
        </p:spPr>
        <p:txBody>
          <a:bodyPr>
            <a:normAutofit/>
          </a:bodyPr>
          <a:lstStyle/>
          <a:p>
            <a:pPr marL="0" indent="0" algn="ctr">
              <a:buNone/>
            </a:pPr>
            <a:endParaRPr lang="en-CA" dirty="0" smtClean="0">
              <a:latin typeface="Arial Black" pitchFamily="34" charset="0"/>
            </a:endParaRPr>
          </a:p>
          <a:p>
            <a:pPr marL="0" indent="0">
              <a:buNone/>
            </a:pPr>
            <a:endParaRPr lang="en-CA" dirty="0"/>
          </a:p>
        </p:txBody>
      </p:sp>
      <p:sp>
        <p:nvSpPr>
          <p:cNvPr id="15" name="TextBox 14"/>
          <p:cNvSpPr txBox="1"/>
          <p:nvPr/>
        </p:nvSpPr>
        <p:spPr>
          <a:xfrm>
            <a:off x="323528" y="2492896"/>
            <a:ext cx="8496944" cy="3970318"/>
          </a:xfrm>
          <a:prstGeom prst="rect">
            <a:avLst/>
          </a:prstGeom>
          <a:noFill/>
        </p:spPr>
        <p:txBody>
          <a:bodyPr wrap="square" rtlCol="0">
            <a:spAutoFit/>
          </a:bodyPr>
          <a:lstStyle/>
          <a:p>
            <a:pPr indent="-457200">
              <a:spcBef>
                <a:spcPts val="600"/>
              </a:spcBef>
              <a:spcAft>
                <a:spcPts val="600"/>
              </a:spcAft>
              <a:buSzPct val="120000"/>
            </a:pPr>
            <a:r>
              <a:rPr lang="en-CA" sz="3200" b="1" dirty="0" smtClean="0"/>
              <a:t>Sponsorship Proposal – Silver</a:t>
            </a:r>
          </a:p>
          <a:p>
            <a:endParaRPr lang="en-CA" sz="1000" dirty="0" smtClean="0"/>
          </a:p>
          <a:p>
            <a:r>
              <a:rPr lang="en-CA" sz="1600" dirty="0" smtClean="0"/>
              <a:t>Provides the opportunity to be an </a:t>
            </a:r>
            <a:r>
              <a:rPr lang="en-CA" sz="1600" b="1" dirty="0" smtClean="0"/>
              <a:t>Associate Sponsor for XC Chelsea Masters</a:t>
            </a:r>
            <a:r>
              <a:rPr lang="en-CA" sz="1600" dirty="0" smtClean="0"/>
              <a:t>.   With </a:t>
            </a:r>
            <a:r>
              <a:rPr lang="en-CA" sz="1600" b="1" dirty="0" smtClean="0"/>
              <a:t>Silver</a:t>
            </a:r>
            <a:r>
              <a:rPr lang="en-CA" sz="1600" dirty="0" smtClean="0"/>
              <a:t> sponsorship you would receive the following benefits:</a:t>
            </a:r>
          </a:p>
          <a:p>
            <a:endParaRPr lang="en-CA" sz="1000" dirty="0" smtClean="0"/>
          </a:p>
          <a:p>
            <a:pPr marL="360000" indent="-360000">
              <a:spcBef>
                <a:spcPts val="600"/>
              </a:spcBef>
              <a:buSzPct val="120000"/>
              <a:buBlip>
                <a:blip r:embed="rId5"/>
              </a:buBlip>
            </a:pPr>
            <a:r>
              <a:rPr lang="en-CA" sz="1400" dirty="0" smtClean="0"/>
              <a:t>Your </a:t>
            </a:r>
            <a:r>
              <a:rPr lang="en-CA" sz="1400" dirty="0"/>
              <a:t>company name and logo would appear as an associate sponsor on the XC Chelsea Masters web site and correspondence. Logo size would be smaller than that of the primary sponsor and may be in a different location on the web site and correspondence. </a:t>
            </a:r>
            <a:endParaRPr lang="en-CA" sz="1400" dirty="0" smtClean="0"/>
          </a:p>
          <a:p>
            <a:pPr marL="360000" indent="-360000">
              <a:spcBef>
                <a:spcPts val="600"/>
              </a:spcBef>
              <a:buSzPct val="120000"/>
              <a:buBlip>
                <a:blip r:embed="rId5"/>
              </a:buBlip>
            </a:pPr>
            <a:r>
              <a:rPr lang="en-CA" sz="1400" dirty="0" smtClean="0"/>
              <a:t>XC </a:t>
            </a:r>
            <a:r>
              <a:rPr lang="en-CA" sz="1400" dirty="0"/>
              <a:t>Chelsea Masters would acknowledge the support of your company as an associate sponsor for the club. </a:t>
            </a:r>
          </a:p>
          <a:p>
            <a:pPr marL="360000" indent="-360000">
              <a:spcBef>
                <a:spcPts val="600"/>
              </a:spcBef>
              <a:buSzPct val="120000"/>
              <a:buBlip>
                <a:blip r:embed="rId5"/>
              </a:buBlip>
            </a:pPr>
            <a:r>
              <a:rPr lang="en-CA" sz="1400" dirty="0" smtClean="0"/>
              <a:t>Your </a:t>
            </a:r>
            <a:r>
              <a:rPr lang="en-CA" sz="1400" dirty="0"/>
              <a:t>company name and logo would appear on all team jackets. </a:t>
            </a:r>
          </a:p>
          <a:p>
            <a:pPr marL="360000" indent="-360000">
              <a:spcBef>
                <a:spcPts val="600"/>
              </a:spcBef>
              <a:buSzPct val="120000"/>
              <a:buBlip>
                <a:blip r:embed="rId5"/>
              </a:buBlip>
            </a:pPr>
            <a:r>
              <a:rPr lang="en-CA" sz="1400" dirty="0" smtClean="0"/>
              <a:t>XC </a:t>
            </a:r>
            <a:r>
              <a:rPr lang="en-CA" sz="1400" dirty="0"/>
              <a:t>Chelsea Masters would acknowledge the support received from Silver associates in XC Chelsea Masters, and information brochures on XC Chelsea Masters activities. </a:t>
            </a:r>
          </a:p>
          <a:p>
            <a:pPr marL="720000" lvl="1" indent="-360000">
              <a:spcBef>
                <a:spcPts val="1200"/>
              </a:spcBef>
              <a:buSzPct val="120000"/>
            </a:pPr>
            <a:r>
              <a:rPr lang="en-CA" sz="1600" b="1" dirty="0" smtClean="0"/>
              <a:t>Cost of Silver Sponsorship: $1,500 - $3,000 for one year</a:t>
            </a:r>
            <a:r>
              <a:rPr lang="en-CA" sz="1600" b="1" dirty="0"/>
              <a:t> </a:t>
            </a:r>
            <a:r>
              <a:rPr lang="en-CA" sz="1600" b="1" dirty="0" smtClean="0"/>
              <a:t>(minimum $1000 financial).</a:t>
            </a:r>
            <a:endParaRPr lang="en-CA" sz="1400" dirty="0" smtClean="0"/>
          </a:p>
          <a:p>
            <a:pPr marL="360000" indent="-360000">
              <a:spcBef>
                <a:spcPts val="600"/>
              </a:spcBef>
              <a:buSzPct val="120000"/>
              <a:buBlip>
                <a:blip r:embed="rId5"/>
              </a:buBlip>
            </a:pPr>
            <a:endParaRPr lang="en-CA" sz="1400" dirty="0" smtClean="0"/>
          </a:p>
        </p:txBody>
      </p:sp>
      <p:sp>
        <p:nvSpPr>
          <p:cNvPr id="19" name="Freeform 18"/>
          <p:cNvSpPr/>
          <p:nvPr/>
        </p:nvSpPr>
        <p:spPr>
          <a:xfrm>
            <a:off x="395537" y="6093296"/>
            <a:ext cx="7920880" cy="513375"/>
          </a:xfrm>
          <a:custGeom>
            <a:avLst/>
            <a:gdLst>
              <a:gd name="connsiteX0" fmla="*/ 0 w 8472153"/>
              <a:gd name="connsiteY0" fmla="*/ 637504 h 1017431"/>
              <a:gd name="connsiteX1" fmla="*/ 1313646 w 8472153"/>
              <a:gd name="connsiteY1" fmla="*/ 985234 h 1017431"/>
              <a:gd name="connsiteX2" fmla="*/ 2305319 w 8472153"/>
              <a:gd name="connsiteY2" fmla="*/ 508715 h 1017431"/>
              <a:gd name="connsiteX3" fmla="*/ 3116688 w 8472153"/>
              <a:gd name="connsiteY3" fmla="*/ 907960 h 1017431"/>
              <a:gd name="connsiteX4" fmla="*/ 4134119 w 8472153"/>
              <a:gd name="connsiteY4" fmla="*/ 856445 h 1017431"/>
              <a:gd name="connsiteX5" fmla="*/ 4662153 w 8472153"/>
              <a:gd name="connsiteY5" fmla="*/ 611746 h 1017431"/>
              <a:gd name="connsiteX6" fmla="*/ 5370491 w 8472153"/>
              <a:gd name="connsiteY6" fmla="*/ 946597 h 1017431"/>
              <a:gd name="connsiteX7" fmla="*/ 7469747 w 8472153"/>
              <a:gd name="connsiteY7" fmla="*/ 882203 h 1017431"/>
              <a:gd name="connsiteX8" fmla="*/ 8319753 w 8472153"/>
              <a:gd name="connsiteY8" fmla="*/ 135228 h 1017431"/>
              <a:gd name="connsiteX9" fmla="*/ 8384147 w 8472153"/>
              <a:gd name="connsiteY9" fmla="*/ 70834 h 101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72153" h="1017431">
                <a:moveTo>
                  <a:pt x="0" y="637504"/>
                </a:moveTo>
                <a:cubicBezTo>
                  <a:pt x="464713" y="822101"/>
                  <a:pt x="929426" y="1006699"/>
                  <a:pt x="1313646" y="985234"/>
                </a:cubicBezTo>
                <a:cubicBezTo>
                  <a:pt x="1697866" y="963769"/>
                  <a:pt x="2004812" y="521594"/>
                  <a:pt x="2305319" y="508715"/>
                </a:cubicBezTo>
                <a:cubicBezTo>
                  <a:pt x="2605826" y="495836"/>
                  <a:pt x="2811888" y="850005"/>
                  <a:pt x="3116688" y="907960"/>
                </a:cubicBezTo>
                <a:cubicBezTo>
                  <a:pt x="3421488" y="965915"/>
                  <a:pt x="3876542" y="905814"/>
                  <a:pt x="4134119" y="856445"/>
                </a:cubicBezTo>
                <a:cubicBezTo>
                  <a:pt x="4391696" y="807076"/>
                  <a:pt x="4456091" y="596721"/>
                  <a:pt x="4662153" y="611746"/>
                </a:cubicBezTo>
                <a:cubicBezTo>
                  <a:pt x="4868215" y="626771"/>
                  <a:pt x="4902559" y="901521"/>
                  <a:pt x="5370491" y="946597"/>
                </a:cubicBezTo>
                <a:cubicBezTo>
                  <a:pt x="5838423" y="991673"/>
                  <a:pt x="6978203" y="1017431"/>
                  <a:pt x="7469747" y="882203"/>
                </a:cubicBezTo>
                <a:cubicBezTo>
                  <a:pt x="7961291" y="746975"/>
                  <a:pt x="8167353" y="270456"/>
                  <a:pt x="8319753" y="135228"/>
                </a:cubicBezTo>
                <a:cubicBezTo>
                  <a:pt x="8472153" y="0"/>
                  <a:pt x="8428150" y="35417"/>
                  <a:pt x="8384147" y="70834"/>
                </a:cubicBezTo>
              </a:path>
            </a:pathLst>
          </a:custGeom>
          <a:ln w="508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20" name="Picture 2"/>
          <p:cNvPicPr>
            <a:picLocks noChangeAspect="1" noChangeArrowheads="1"/>
          </p:cNvPicPr>
          <p:nvPr/>
        </p:nvPicPr>
        <p:blipFill>
          <a:blip r:embed="rId6" cstate="print"/>
          <a:srcRect/>
          <a:stretch>
            <a:fillRect/>
          </a:stretch>
        </p:blipFill>
        <p:spPr bwMode="auto">
          <a:xfrm>
            <a:off x="8316416" y="5661248"/>
            <a:ext cx="517497" cy="504056"/>
          </a:xfrm>
          <a:prstGeom prst="rect">
            <a:avLst/>
          </a:prstGeom>
          <a:noFill/>
          <a:ln w="9525">
            <a:noFill/>
            <a:miter lim="800000"/>
            <a:headEnd/>
            <a:tailEnd/>
          </a:ln>
        </p:spPr>
      </p:pic>
    </p:spTree>
    <p:extLst>
      <p:ext uri="{BB962C8B-B14F-4D97-AF65-F5344CB8AC3E}">
        <p14:creationId xmlns="" xmlns:p14="http://schemas.microsoft.com/office/powerpoint/2010/main" val="3923797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395536" y="260648"/>
            <a:ext cx="8411831" cy="1800200"/>
            <a:chOff x="395536" y="1484784"/>
            <a:chExt cx="8411831" cy="1800200"/>
          </a:xfrm>
        </p:grpSpPr>
        <p:pic>
          <p:nvPicPr>
            <p:cNvPr id="1029" name="Picture 5"/>
            <p:cNvPicPr>
              <a:picLocks noChangeAspect="1" noChangeArrowheads="1"/>
            </p:cNvPicPr>
            <p:nvPr/>
          </p:nvPicPr>
          <p:blipFill>
            <a:blip r:embed="rId2" cstate="print"/>
            <a:srcRect l="19828" t="12000" r="29157"/>
            <a:stretch>
              <a:fillRect/>
            </a:stretch>
          </p:blipFill>
          <p:spPr bwMode="auto">
            <a:xfrm>
              <a:off x="3734388" y="1700808"/>
              <a:ext cx="5072979" cy="1584176"/>
            </a:xfrm>
            <a:prstGeom prst="rect">
              <a:avLst/>
            </a:prstGeom>
            <a:noFill/>
            <a:ln w="9525">
              <a:noFill/>
              <a:miter lim="800000"/>
              <a:headEnd/>
              <a:tailEnd/>
            </a:ln>
          </p:spPr>
        </p:pic>
        <p:pic>
          <p:nvPicPr>
            <p:cNvPr id="14341" name="Picture 5" descr="XC Chelsea Masters">
              <a:hlinkClick r:id="rId3" tooltip="The faster masters!"/>
            </p:cNvPr>
            <p:cNvPicPr>
              <a:picLocks noChangeAspect="1" noChangeArrowheads="1"/>
            </p:cNvPicPr>
            <p:nvPr/>
          </p:nvPicPr>
          <p:blipFill>
            <a:blip r:embed="rId4" cstate="print"/>
            <a:srcRect/>
            <a:stretch>
              <a:fillRect/>
            </a:stretch>
          </p:blipFill>
          <p:spPr bwMode="auto">
            <a:xfrm>
              <a:off x="395536" y="1484784"/>
              <a:ext cx="3810000" cy="1790701"/>
            </a:xfrm>
            <a:prstGeom prst="rect">
              <a:avLst/>
            </a:prstGeom>
            <a:noFill/>
          </p:spPr>
        </p:pic>
      </p:grpSp>
      <p:sp>
        <p:nvSpPr>
          <p:cNvPr id="5" name="Content Placeholder 4"/>
          <p:cNvSpPr>
            <a:spLocks noGrp="1"/>
          </p:cNvSpPr>
          <p:nvPr>
            <p:ph idx="1"/>
          </p:nvPr>
        </p:nvSpPr>
        <p:spPr>
          <a:xfrm>
            <a:off x="5220072" y="1844824"/>
            <a:ext cx="3024336" cy="936104"/>
          </a:xfrm>
        </p:spPr>
        <p:txBody>
          <a:bodyPr>
            <a:normAutofit/>
          </a:bodyPr>
          <a:lstStyle/>
          <a:p>
            <a:pPr marL="0" indent="0" algn="ctr">
              <a:buNone/>
            </a:pPr>
            <a:endParaRPr lang="en-CA" dirty="0" smtClean="0">
              <a:latin typeface="Arial Black" pitchFamily="34" charset="0"/>
            </a:endParaRPr>
          </a:p>
          <a:p>
            <a:pPr marL="0" indent="0">
              <a:buNone/>
            </a:pPr>
            <a:endParaRPr lang="en-CA" dirty="0"/>
          </a:p>
        </p:txBody>
      </p:sp>
      <p:sp>
        <p:nvSpPr>
          <p:cNvPr id="15" name="TextBox 14"/>
          <p:cNvSpPr txBox="1"/>
          <p:nvPr/>
        </p:nvSpPr>
        <p:spPr>
          <a:xfrm>
            <a:off x="323528" y="2492896"/>
            <a:ext cx="8496944" cy="3385542"/>
          </a:xfrm>
          <a:prstGeom prst="rect">
            <a:avLst/>
          </a:prstGeom>
          <a:noFill/>
        </p:spPr>
        <p:txBody>
          <a:bodyPr wrap="square" rtlCol="0">
            <a:spAutoFit/>
          </a:bodyPr>
          <a:lstStyle/>
          <a:p>
            <a:pPr indent="-457200">
              <a:spcBef>
                <a:spcPts val="600"/>
              </a:spcBef>
              <a:spcAft>
                <a:spcPts val="600"/>
              </a:spcAft>
              <a:buSzPct val="120000"/>
            </a:pPr>
            <a:r>
              <a:rPr lang="en-CA" sz="3200" b="1" dirty="0" smtClean="0"/>
              <a:t>Sponsorship Proposal – Bronze</a:t>
            </a:r>
          </a:p>
          <a:p>
            <a:endParaRPr lang="en-CA" sz="1000" dirty="0" smtClean="0"/>
          </a:p>
          <a:p>
            <a:r>
              <a:rPr lang="en-CA" sz="1600" dirty="0" smtClean="0"/>
              <a:t>Provides the opportunity to be a </a:t>
            </a:r>
            <a:r>
              <a:rPr lang="en-CA" sz="1600" b="1" dirty="0" smtClean="0"/>
              <a:t>Sponsor for XC </a:t>
            </a:r>
            <a:r>
              <a:rPr lang="en-CA" sz="1600" b="1" dirty="0"/>
              <a:t>Chelsea </a:t>
            </a:r>
            <a:r>
              <a:rPr lang="en-CA" sz="1600" b="1" dirty="0" smtClean="0"/>
              <a:t>Masters</a:t>
            </a:r>
            <a:r>
              <a:rPr lang="en-CA" sz="1600" dirty="0" smtClean="0"/>
              <a:t>.   With </a:t>
            </a:r>
            <a:r>
              <a:rPr lang="en-CA" sz="1600" b="1" dirty="0" smtClean="0"/>
              <a:t>Bronze</a:t>
            </a:r>
            <a:r>
              <a:rPr lang="en-CA" sz="1600" dirty="0" smtClean="0"/>
              <a:t> sponsorship you would receive the following benefits:</a:t>
            </a:r>
          </a:p>
          <a:p>
            <a:endParaRPr lang="en-CA" sz="1000" dirty="0" smtClean="0"/>
          </a:p>
          <a:p>
            <a:pPr marL="360000" indent="-360000">
              <a:spcBef>
                <a:spcPts val="600"/>
              </a:spcBef>
              <a:buSzPct val="120000"/>
              <a:buBlip>
                <a:blip r:embed="rId5"/>
              </a:buBlip>
            </a:pPr>
            <a:r>
              <a:rPr lang="en-CA" sz="1400" dirty="0" smtClean="0"/>
              <a:t>Your </a:t>
            </a:r>
            <a:r>
              <a:rPr lang="en-CA" sz="1400" dirty="0"/>
              <a:t>company name and logo would appear on a separate list of Bronze sponsor on the XC Chelsea Masters web site. </a:t>
            </a:r>
          </a:p>
          <a:p>
            <a:pPr marL="360000" indent="-360000">
              <a:spcBef>
                <a:spcPts val="600"/>
              </a:spcBef>
              <a:buSzPct val="120000"/>
              <a:buBlip>
                <a:blip r:embed="rId5"/>
              </a:buBlip>
            </a:pPr>
            <a:r>
              <a:rPr lang="en-CA" sz="1400" dirty="0" smtClean="0"/>
              <a:t>XC </a:t>
            </a:r>
            <a:r>
              <a:rPr lang="en-CA" sz="1400" dirty="0"/>
              <a:t>Chelsea Masters would acknowledge the support received from Bronze partners in information brochures on XC Chelsea Masters activities. </a:t>
            </a:r>
          </a:p>
          <a:p>
            <a:pPr marL="360000" indent="-360000">
              <a:spcBef>
                <a:spcPts val="600"/>
              </a:spcBef>
              <a:buSzPct val="120000"/>
              <a:buBlip>
                <a:blip r:embed="rId5"/>
              </a:buBlip>
            </a:pPr>
            <a:r>
              <a:rPr lang="en-CA" sz="1400" dirty="0" smtClean="0"/>
              <a:t>Your </a:t>
            </a:r>
            <a:r>
              <a:rPr lang="en-CA" sz="1400" dirty="0"/>
              <a:t>company name and logo would appear on all team jackets. Logo size would be smaller than that of the silver sponsor. </a:t>
            </a:r>
          </a:p>
          <a:p>
            <a:pPr marL="720000" lvl="1" indent="-360000">
              <a:spcBef>
                <a:spcPts val="1200"/>
              </a:spcBef>
              <a:buSzPct val="120000"/>
            </a:pPr>
            <a:r>
              <a:rPr lang="en-CA" sz="1600" b="1" dirty="0" smtClean="0"/>
              <a:t>Cost of Bronze Sponsorship: $500 - $1,500 for one year</a:t>
            </a:r>
            <a:r>
              <a:rPr lang="en-CA" sz="1600" b="1" dirty="0"/>
              <a:t> </a:t>
            </a:r>
            <a:r>
              <a:rPr lang="en-CA" sz="1600" b="1" dirty="0" smtClean="0"/>
              <a:t>(minimum $500 financial).</a:t>
            </a:r>
          </a:p>
        </p:txBody>
      </p:sp>
      <p:sp>
        <p:nvSpPr>
          <p:cNvPr id="19" name="Freeform 18"/>
          <p:cNvSpPr/>
          <p:nvPr/>
        </p:nvSpPr>
        <p:spPr>
          <a:xfrm>
            <a:off x="395537" y="6093296"/>
            <a:ext cx="7920880" cy="513375"/>
          </a:xfrm>
          <a:custGeom>
            <a:avLst/>
            <a:gdLst>
              <a:gd name="connsiteX0" fmla="*/ 0 w 8472153"/>
              <a:gd name="connsiteY0" fmla="*/ 637504 h 1017431"/>
              <a:gd name="connsiteX1" fmla="*/ 1313646 w 8472153"/>
              <a:gd name="connsiteY1" fmla="*/ 985234 h 1017431"/>
              <a:gd name="connsiteX2" fmla="*/ 2305319 w 8472153"/>
              <a:gd name="connsiteY2" fmla="*/ 508715 h 1017431"/>
              <a:gd name="connsiteX3" fmla="*/ 3116688 w 8472153"/>
              <a:gd name="connsiteY3" fmla="*/ 907960 h 1017431"/>
              <a:gd name="connsiteX4" fmla="*/ 4134119 w 8472153"/>
              <a:gd name="connsiteY4" fmla="*/ 856445 h 1017431"/>
              <a:gd name="connsiteX5" fmla="*/ 4662153 w 8472153"/>
              <a:gd name="connsiteY5" fmla="*/ 611746 h 1017431"/>
              <a:gd name="connsiteX6" fmla="*/ 5370491 w 8472153"/>
              <a:gd name="connsiteY6" fmla="*/ 946597 h 1017431"/>
              <a:gd name="connsiteX7" fmla="*/ 7469747 w 8472153"/>
              <a:gd name="connsiteY7" fmla="*/ 882203 h 1017431"/>
              <a:gd name="connsiteX8" fmla="*/ 8319753 w 8472153"/>
              <a:gd name="connsiteY8" fmla="*/ 135228 h 1017431"/>
              <a:gd name="connsiteX9" fmla="*/ 8384147 w 8472153"/>
              <a:gd name="connsiteY9" fmla="*/ 70834 h 101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72153" h="1017431">
                <a:moveTo>
                  <a:pt x="0" y="637504"/>
                </a:moveTo>
                <a:cubicBezTo>
                  <a:pt x="464713" y="822101"/>
                  <a:pt x="929426" y="1006699"/>
                  <a:pt x="1313646" y="985234"/>
                </a:cubicBezTo>
                <a:cubicBezTo>
                  <a:pt x="1697866" y="963769"/>
                  <a:pt x="2004812" y="521594"/>
                  <a:pt x="2305319" y="508715"/>
                </a:cubicBezTo>
                <a:cubicBezTo>
                  <a:pt x="2605826" y="495836"/>
                  <a:pt x="2811888" y="850005"/>
                  <a:pt x="3116688" y="907960"/>
                </a:cubicBezTo>
                <a:cubicBezTo>
                  <a:pt x="3421488" y="965915"/>
                  <a:pt x="3876542" y="905814"/>
                  <a:pt x="4134119" y="856445"/>
                </a:cubicBezTo>
                <a:cubicBezTo>
                  <a:pt x="4391696" y="807076"/>
                  <a:pt x="4456091" y="596721"/>
                  <a:pt x="4662153" y="611746"/>
                </a:cubicBezTo>
                <a:cubicBezTo>
                  <a:pt x="4868215" y="626771"/>
                  <a:pt x="4902559" y="901521"/>
                  <a:pt x="5370491" y="946597"/>
                </a:cubicBezTo>
                <a:cubicBezTo>
                  <a:pt x="5838423" y="991673"/>
                  <a:pt x="6978203" y="1017431"/>
                  <a:pt x="7469747" y="882203"/>
                </a:cubicBezTo>
                <a:cubicBezTo>
                  <a:pt x="7961291" y="746975"/>
                  <a:pt x="8167353" y="270456"/>
                  <a:pt x="8319753" y="135228"/>
                </a:cubicBezTo>
                <a:cubicBezTo>
                  <a:pt x="8472153" y="0"/>
                  <a:pt x="8428150" y="35417"/>
                  <a:pt x="8384147" y="70834"/>
                </a:cubicBezTo>
              </a:path>
            </a:pathLst>
          </a:custGeom>
          <a:ln w="508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20" name="Picture 2"/>
          <p:cNvPicPr>
            <a:picLocks noChangeAspect="1" noChangeArrowheads="1"/>
          </p:cNvPicPr>
          <p:nvPr/>
        </p:nvPicPr>
        <p:blipFill>
          <a:blip r:embed="rId6" cstate="print"/>
          <a:srcRect/>
          <a:stretch>
            <a:fillRect/>
          </a:stretch>
        </p:blipFill>
        <p:spPr bwMode="auto">
          <a:xfrm>
            <a:off x="8316416" y="5661248"/>
            <a:ext cx="517497" cy="504056"/>
          </a:xfrm>
          <a:prstGeom prst="rect">
            <a:avLst/>
          </a:prstGeom>
          <a:noFill/>
          <a:ln w="9525">
            <a:noFill/>
            <a:miter lim="800000"/>
            <a:headEnd/>
            <a:tailEnd/>
          </a:ln>
        </p:spPr>
      </p:pic>
    </p:spTree>
    <p:extLst>
      <p:ext uri="{BB962C8B-B14F-4D97-AF65-F5344CB8AC3E}">
        <p14:creationId xmlns="" xmlns:p14="http://schemas.microsoft.com/office/powerpoint/2010/main" val="2387418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395536" y="260648"/>
            <a:ext cx="8411831" cy="1800200"/>
            <a:chOff x="395536" y="1484784"/>
            <a:chExt cx="8411831" cy="1800200"/>
          </a:xfrm>
        </p:grpSpPr>
        <p:pic>
          <p:nvPicPr>
            <p:cNvPr id="1029" name="Picture 5"/>
            <p:cNvPicPr>
              <a:picLocks noChangeAspect="1" noChangeArrowheads="1"/>
            </p:cNvPicPr>
            <p:nvPr/>
          </p:nvPicPr>
          <p:blipFill>
            <a:blip r:embed="rId2" cstate="print"/>
            <a:srcRect l="19828" t="12000" r="29157"/>
            <a:stretch>
              <a:fillRect/>
            </a:stretch>
          </p:blipFill>
          <p:spPr bwMode="auto">
            <a:xfrm>
              <a:off x="3734388" y="1700808"/>
              <a:ext cx="5072979" cy="1584176"/>
            </a:xfrm>
            <a:prstGeom prst="rect">
              <a:avLst/>
            </a:prstGeom>
            <a:noFill/>
            <a:ln w="9525">
              <a:noFill/>
              <a:miter lim="800000"/>
              <a:headEnd/>
              <a:tailEnd/>
            </a:ln>
          </p:spPr>
        </p:pic>
        <p:pic>
          <p:nvPicPr>
            <p:cNvPr id="14341" name="Picture 5" descr="XC Chelsea Masters">
              <a:hlinkClick r:id="rId3" tooltip="The faster masters!"/>
            </p:cNvPr>
            <p:cNvPicPr>
              <a:picLocks noChangeAspect="1" noChangeArrowheads="1"/>
            </p:cNvPicPr>
            <p:nvPr/>
          </p:nvPicPr>
          <p:blipFill>
            <a:blip r:embed="rId4" cstate="print"/>
            <a:srcRect/>
            <a:stretch>
              <a:fillRect/>
            </a:stretch>
          </p:blipFill>
          <p:spPr bwMode="auto">
            <a:xfrm>
              <a:off x="395536" y="1484784"/>
              <a:ext cx="3810000" cy="1790701"/>
            </a:xfrm>
            <a:prstGeom prst="rect">
              <a:avLst/>
            </a:prstGeom>
            <a:noFill/>
          </p:spPr>
        </p:pic>
      </p:grpSp>
      <p:sp>
        <p:nvSpPr>
          <p:cNvPr id="5" name="Content Placeholder 4"/>
          <p:cNvSpPr>
            <a:spLocks noGrp="1"/>
          </p:cNvSpPr>
          <p:nvPr>
            <p:ph idx="1"/>
          </p:nvPr>
        </p:nvSpPr>
        <p:spPr>
          <a:xfrm>
            <a:off x="5220072" y="1844824"/>
            <a:ext cx="3024336" cy="936104"/>
          </a:xfrm>
        </p:spPr>
        <p:txBody>
          <a:bodyPr>
            <a:normAutofit/>
          </a:bodyPr>
          <a:lstStyle/>
          <a:p>
            <a:pPr marL="0" indent="0" algn="ctr">
              <a:buNone/>
            </a:pPr>
            <a:endParaRPr lang="en-CA" dirty="0" smtClean="0">
              <a:latin typeface="Arial Black" pitchFamily="34" charset="0"/>
            </a:endParaRPr>
          </a:p>
          <a:p>
            <a:pPr marL="0" indent="0">
              <a:buNone/>
            </a:pPr>
            <a:endParaRPr lang="en-CA" dirty="0"/>
          </a:p>
        </p:txBody>
      </p:sp>
      <p:sp>
        <p:nvSpPr>
          <p:cNvPr id="15" name="TextBox 14"/>
          <p:cNvSpPr txBox="1"/>
          <p:nvPr/>
        </p:nvSpPr>
        <p:spPr>
          <a:xfrm>
            <a:off x="323528" y="2492896"/>
            <a:ext cx="8496944" cy="3693319"/>
          </a:xfrm>
          <a:prstGeom prst="rect">
            <a:avLst/>
          </a:prstGeom>
          <a:noFill/>
        </p:spPr>
        <p:txBody>
          <a:bodyPr wrap="square" rtlCol="0">
            <a:spAutoFit/>
          </a:bodyPr>
          <a:lstStyle/>
          <a:p>
            <a:pPr indent="-457200">
              <a:spcBef>
                <a:spcPts val="600"/>
              </a:spcBef>
              <a:spcAft>
                <a:spcPts val="600"/>
              </a:spcAft>
              <a:buSzPct val="120000"/>
            </a:pPr>
            <a:r>
              <a:rPr lang="en-CA" sz="3200" b="1" dirty="0" smtClean="0"/>
              <a:t>Sponsorship Proposal – </a:t>
            </a:r>
            <a:r>
              <a:rPr lang="en-CA" sz="3200" b="1" dirty="0" smtClean="0"/>
              <a:t>Goods in Kind</a:t>
            </a:r>
            <a:endParaRPr lang="en-CA" sz="3200" b="1" dirty="0" smtClean="0"/>
          </a:p>
          <a:p>
            <a:endParaRPr lang="en-CA" sz="1000" dirty="0" smtClean="0"/>
          </a:p>
          <a:p>
            <a:r>
              <a:rPr lang="en-CA" sz="1600" dirty="0" smtClean="0"/>
              <a:t>Provides the opportunity to be a </a:t>
            </a:r>
            <a:r>
              <a:rPr lang="en-CA" sz="1600" b="1" dirty="0" smtClean="0"/>
              <a:t>Sponsor for XC </a:t>
            </a:r>
            <a:r>
              <a:rPr lang="en-CA" sz="1600" b="1" dirty="0"/>
              <a:t>Chelsea </a:t>
            </a:r>
            <a:r>
              <a:rPr lang="en-CA" sz="1600" b="1" dirty="0" smtClean="0"/>
              <a:t>Masters</a:t>
            </a:r>
            <a:r>
              <a:rPr lang="en-CA" sz="1600" dirty="0" smtClean="0"/>
              <a:t>.   </a:t>
            </a:r>
          </a:p>
          <a:p>
            <a:endParaRPr lang="en-CA" sz="1600" dirty="0"/>
          </a:p>
          <a:p>
            <a:r>
              <a:rPr lang="en-CA" sz="1600" dirty="0" smtClean="0"/>
              <a:t>This </a:t>
            </a:r>
            <a:r>
              <a:rPr lang="en-CA" sz="1600" dirty="0"/>
              <a:t>program provides an option to sponsors that prefer to provide goods and services rather than funding (e.g. equipment, skis, boots, waxes, wax benches, clothing, video equipment, timing equipment, sun glasses, etc.). </a:t>
            </a:r>
          </a:p>
          <a:p>
            <a:endParaRPr lang="en-CA" sz="1000" dirty="0" smtClean="0"/>
          </a:p>
          <a:p>
            <a:r>
              <a:rPr lang="en-CA" sz="1600" dirty="0" smtClean="0"/>
              <a:t> With </a:t>
            </a:r>
            <a:r>
              <a:rPr lang="en-CA" sz="1600" b="1" dirty="0" smtClean="0"/>
              <a:t>Goods-in-Kind</a:t>
            </a:r>
            <a:r>
              <a:rPr lang="en-CA" sz="1600" dirty="0" smtClean="0"/>
              <a:t> sponsorship you would receive the following benefits:</a:t>
            </a:r>
          </a:p>
          <a:p>
            <a:endParaRPr lang="en-CA" sz="1000" dirty="0" smtClean="0"/>
          </a:p>
          <a:p>
            <a:pPr marL="360000" indent="-360000">
              <a:spcBef>
                <a:spcPts val="600"/>
              </a:spcBef>
              <a:buSzPct val="120000"/>
              <a:buBlip>
                <a:blip r:embed="rId5"/>
              </a:buBlip>
            </a:pPr>
            <a:r>
              <a:rPr lang="en-CA" sz="1400" dirty="0" smtClean="0"/>
              <a:t>Your </a:t>
            </a:r>
            <a:r>
              <a:rPr lang="en-CA" sz="1400" dirty="0"/>
              <a:t>company name and logo would appear on a separate list of goods-in-kind sponsor on the XC Chelsea Masters web site </a:t>
            </a:r>
          </a:p>
          <a:p>
            <a:pPr marL="360000" indent="-360000">
              <a:spcBef>
                <a:spcPts val="600"/>
              </a:spcBef>
              <a:buSzPct val="120000"/>
              <a:buBlip>
                <a:blip r:embed="rId5"/>
              </a:buBlip>
            </a:pPr>
            <a:r>
              <a:rPr lang="en-CA" sz="1400" dirty="0" smtClean="0"/>
              <a:t>XC </a:t>
            </a:r>
            <a:r>
              <a:rPr lang="en-CA" sz="1400" dirty="0"/>
              <a:t>Chelsea Masters would acknowledge the support received from the goods-in-kind partners </a:t>
            </a:r>
            <a:r>
              <a:rPr lang="en-CA" sz="1400" dirty="0" smtClean="0"/>
              <a:t>in</a:t>
            </a:r>
          </a:p>
          <a:p>
            <a:pPr marL="360000" indent="-360000">
              <a:spcBef>
                <a:spcPts val="600"/>
              </a:spcBef>
              <a:buSzPct val="120000"/>
            </a:pPr>
            <a:r>
              <a:rPr lang="en-CA" sz="1400" dirty="0" smtClean="0"/>
              <a:t>	 </a:t>
            </a:r>
            <a:r>
              <a:rPr lang="en-CA" sz="1400" dirty="0"/>
              <a:t>information brochures on XC Chelsea Masters activities. </a:t>
            </a:r>
          </a:p>
        </p:txBody>
      </p:sp>
      <p:sp>
        <p:nvSpPr>
          <p:cNvPr id="19" name="Freeform 18"/>
          <p:cNvSpPr/>
          <p:nvPr/>
        </p:nvSpPr>
        <p:spPr>
          <a:xfrm>
            <a:off x="395537" y="6093296"/>
            <a:ext cx="7920880" cy="513375"/>
          </a:xfrm>
          <a:custGeom>
            <a:avLst/>
            <a:gdLst>
              <a:gd name="connsiteX0" fmla="*/ 0 w 8472153"/>
              <a:gd name="connsiteY0" fmla="*/ 637504 h 1017431"/>
              <a:gd name="connsiteX1" fmla="*/ 1313646 w 8472153"/>
              <a:gd name="connsiteY1" fmla="*/ 985234 h 1017431"/>
              <a:gd name="connsiteX2" fmla="*/ 2305319 w 8472153"/>
              <a:gd name="connsiteY2" fmla="*/ 508715 h 1017431"/>
              <a:gd name="connsiteX3" fmla="*/ 3116688 w 8472153"/>
              <a:gd name="connsiteY3" fmla="*/ 907960 h 1017431"/>
              <a:gd name="connsiteX4" fmla="*/ 4134119 w 8472153"/>
              <a:gd name="connsiteY4" fmla="*/ 856445 h 1017431"/>
              <a:gd name="connsiteX5" fmla="*/ 4662153 w 8472153"/>
              <a:gd name="connsiteY5" fmla="*/ 611746 h 1017431"/>
              <a:gd name="connsiteX6" fmla="*/ 5370491 w 8472153"/>
              <a:gd name="connsiteY6" fmla="*/ 946597 h 1017431"/>
              <a:gd name="connsiteX7" fmla="*/ 7469747 w 8472153"/>
              <a:gd name="connsiteY7" fmla="*/ 882203 h 1017431"/>
              <a:gd name="connsiteX8" fmla="*/ 8319753 w 8472153"/>
              <a:gd name="connsiteY8" fmla="*/ 135228 h 1017431"/>
              <a:gd name="connsiteX9" fmla="*/ 8384147 w 8472153"/>
              <a:gd name="connsiteY9" fmla="*/ 70834 h 101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72153" h="1017431">
                <a:moveTo>
                  <a:pt x="0" y="637504"/>
                </a:moveTo>
                <a:cubicBezTo>
                  <a:pt x="464713" y="822101"/>
                  <a:pt x="929426" y="1006699"/>
                  <a:pt x="1313646" y="985234"/>
                </a:cubicBezTo>
                <a:cubicBezTo>
                  <a:pt x="1697866" y="963769"/>
                  <a:pt x="2004812" y="521594"/>
                  <a:pt x="2305319" y="508715"/>
                </a:cubicBezTo>
                <a:cubicBezTo>
                  <a:pt x="2605826" y="495836"/>
                  <a:pt x="2811888" y="850005"/>
                  <a:pt x="3116688" y="907960"/>
                </a:cubicBezTo>
                <a:cubicBezTo>
                  <a:pt x="3421488" y="965915"/>
                  <a:pt x="3876542" y="905814"/>
                  <a:pt x="4134119" y="856445"/>
                </a:cubicBezTo>
                <a:cubicBezTo>
                  <a:pt x="4391696" y="807076"/>
                  <a:pt x="4456091" y="596721"/>
                  <a:pt x="4662153" y="611746"/>
                </a:cubicBezTo>
                <a:cubicBezTo>
                  <a:pt x="4868215" y="626771"/>
                  <a:pt x="4902559" y="901521"/>
                  <a:pt x="5370491" y="946597"/>
                </a:cubicBezTo>
                <a:cubicBezTo>
                  <a:pt x="5838423" y="991673"/>
                  <a:pt x="6978203" y="1017431"/>
                  <a:pt x="7469747" y="882203"/>
                </a:cubicBezTo>
                <a:cubicBezTo>
                  <a:pt x="7961291" y="746975"/>
                  <a:pt x="8167353" y="270456"/>
                  <a:pt x="8319753" y="135228"/>
                </a:cubicBezTo>
                <a:cubicBezTo>
                  <a:pt x="8472153" y="0"/>
                  <a:pt x="8428150" y="35417"/>
                  <a:pt x="8384147" y="70834"/>
                </a:cubicBezTo>
              </a:path>
            </a:pathLst>
          </a:custGeom>
          <a:ln w="508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20" name="Picture 2"/>
          <p:cNvPicPr>
            <a:picLocks noChangeAspect="1" noChangeArrowheads="1"/>
          </p:cNvPicPr>
          <p:nvPr/>
        </p:nvPicPr>
        <p:blipFill>
          <a:blip r:embed="rId6" cstate="print"/>
          <a:srcRect/>
          <a:stretch>
            <a:fillRect/>
          </a:stretch>
        </p:blipFill>
        <p:spPr bwMode="auto">
          <a:xfrm>
            <a:off x="8316416" y="5661248"/>
            <a:ext cx="517497" cy="504056"/>
          </a:xfrm>
          <a:prstGeom prst="rect">
            <a:avLst/>
          </a:prstGeom>
          <a:noFill/>
          <a:ln w="9525">
            <a:noFill/>
            <a:miter lim="800000"/>
            <a:headEnd/>
            <a:tailEnd/>
          </a:ln>
        </p:spPr>
      </p:pic>
    </p:spTree>
    <p:extLst>
      <p:ext uri="{BB962C8B-B14F-4D97-AF65-F5344CB8AC3E}">
        <p14:creationId xmlns="" xmlns:p14="http://schemas.microsoft.com/office/powerpoint/2010/main" val="15459062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302</TotalTime>
  <Words>1069</Words>
  <Application>Microsoft Office PowerPoint</Application>
  <PresentationFormat>On-screen Show (4:3)</PresentationFormat>
  <Paragraphs>99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Stonebridge</dc:creator>
  <cp:lastModifiedBy>Natalya1</cp:lastModifiedBy>
  <cp:revision>49</cp:revision>
  <dcterms:created xsi:type="dcterms:W3CDTF">2013-08-25T23:46:31Z</dcterms:created>
  <dcterms:modified xsi:type="dcterms:W3CDTF">2016-10-13T01:33:07Z</dcterms:modified>
</cp:coreProperties>
</file>